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69" r:id="rId3"/>
    <p:sldId id="256" r:id="rId4"/>
    <p:sldId id="310" r:id="rId5"/>
    <p:sldId id="291" r:id="rId6"/>
    <p:sldId id="290" r:id="rId7"/>
    <p:sldId id="292" r:id="rId8"/>
    <p:sldId id="293" r:id="rId9"/>
    <p:sldId id="294" r:id="rId10"/>
    <p:sldId id="295" r:id="rId11"/>
    <p:sldId id="296" r:id="rId12"/>
    <p:sldId id="297" r:id="rId13"/>
    <p:sldId id="299" r:id="rId14"/>
    <p:sldId id="300" r:id="rId15"/>
    <p:sldId id="298" r:id="rId16"/>
    <p:sldId id="313" r:id="rId17"/>
    <p:sldId id="315" r:id="rId18"/>
    <p:sldId id="316" r:id="rId19"/>
    <p:sldId id="314" r:id="rId20"/>
    <p:sldId id="317" r:id="rId21"/>
    <p:sldId id="304" r:id="rId22"/>
    <p:sldId id="305" r:id="rId23"/>
    <p:sldId id="306" r:id="rId24"/>
    <p:sldId id="307" r:id="rId25"/>
    <p:sldId id="309" r:id="rId26"/>
    <p:sldId id="263" r:id="rId27"/>
    <p:sldId id="311" r:id="rId28"/>
    <p:sldId id="288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32B1A78-911A-44DC-8775-C7E568BD1FA3}">
          <p14:sldIdLst>
            <p14:sldId id="258"/>
            <p14:sldId id="269"/>
            <p14:sldId id="256"/>
            <p14:sldId id="310"/>
            <p14:sldId id="291"/>
            <p14:sldId id="290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298"/>
            <p14:sldId id="313"/>
            <p14:sldId id="315"/>
            <p14:sldId id="316"/>
            <p14:sldId id="314"/>
            <p14:sldId id="317"/>
            <p14:sldId id="304"/>
            <p14:sldId id="305"/>
            <p14:sldId id="306"/>
            <p14:sldId id="307"/>
            <p14:sldId id="309"/>
            <p14:sldId id="263"/>
            <p14:sldId id="311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E75B6"/>
    <a:srgbClr val="FFC000"/>
    <a:srgbClr val="D2D7F1"/>
    <a:srgbClr val="D9DEF9"/>
    <a:srgbClr val="D7DCF7"/>
    <a:srgbClr val="4A60A6"/>
    <a:srgbClr val="505FA5"/>
    <a:srgbClr val="B4B8BE"/>
    <a:srgbClr val="C3CAE1"/>
    <a:srgbClr val="565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78403" autoAdjust="0"/>
  </p:normalViewPr>
  <p:slideViewPr>
    <p:cSldViewPr snapToGrid="0">
      <p:cViewPr varScale="1">
        <p:scale>
          <a:sx n="90" d="100"/>
          <a:sy n="90" d="100"/>
        </p:scale>
        <p:origin x="96" y="35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7BAF0-A893-4922-A3E9-0E4F49852D7C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0B41C-D774-4951-855D-786D33B797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4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各位评委老师，大家好，我是平台与技术部的郝志北，今天由我代表创新团队来介绍和演示我们的创新</a:t>
            </a:r>
            <a:r>
              <a:rPr lang="zh-CN" altLang="en-US" smtClean="0"/>
              <a:t>成果：基于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的模型驱动开发技术。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5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第二点是微内核可扩展的开放架构</a:t>
            </a:r>
            <a:endParaRPr lang="en-US" altLang="zh-CN" dirty="0" smtClean="0"/>
          </a:p>
          <a:p>
            <a:r>
              <a:rPr lang="zh-CN" altLang="en-US" dirty="0" smtClean="0"/>
              <a:t>刚刚展示的，是由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各个具体模型组成的全栈模型库，此外，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提供了一套独立于模型实现的标准</a:t>
            </a:r>
            <a:r>
              <a:rPr lang="en-US" altLang="zh-CN" dirty="0" smtClean="0"/>
              <a:t>UBML-Standard</a:t>
            </a:r>
            <a:r>
              <a:rPr lang="zh-CN" altLang="en-US" dirty="0" smtClean="0"/>
              <a:t>，标准中包含了模型基本结构，比如元数据的头信息、引用信息和内容信息，基于这套标准和基本结构，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的模型种类与数量，可根据具体业务、行业、应用场景的需求进行扩展，体现了扩展性，同时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的模型还可以与大量的领域</a:t>
            </a:r>
            <a:r>
              <a:rPr lang="en-US" altLang="zh-CN" dirty="0" smtClean="0"/>
              <a:t>/</a:t>
            </a:r>
            <a:r>
              <a:rPr lang="zh-CN" altLang="en-US" dirty="0" smtClean="0"/>
              <a:t>行业标准进行兼容与适配，比如服务领域的</a:t>
            </a:r>
            <a:r>
              <a:rPr lang="en-US" altLang="zh-CN" dirty="0" err="1" smtClean="0"/>
              <a:t>OpenAPI</a:t>
            </a:r>
            <a:r>
              <a:rPr lang="zh-CN" altLang="en-US" dirty="0" smtClean="0"/>
              <a:t>、流程领域的</a:t>
            </a:r>
            <a:r>
              <a:rPr lang="en-US" altLang="zh-CN" dirty="0" smtClean="0"/>
              <a:t>BPMN</a:t>
            </a:r>
            <a:r>
              <a:rPr lang="zh-CN" altLang="en-US" dirty="0" smtClean="0"/>
              <a:t>等等，这体现了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的开放性。</a:t>
            </a:r>
            <a:endParaRPr lang="en-US" altLang="zh-CN" dirty="0" smtClean="0"/>
          </a:p>
          <a:p>
            <a:r>
              <a:rPr lang="zh-CN" altLang="en-US" dirty="0" smtClean="0"/>
              <a:t>同时，我们还把这套面向</a:t>
            </a:r>
            <a:r>
              <a:rPr lang="en-US" altLang="zh-CN" dirty="0" smtClean="0"/>
              <a:t>ERP</a:t>
            </a:r>
            <a:r>
              <a:rPr lang="zh-CN" altLang="en-US" dirty="0" smtClean="0"/>
              <a:t>业务领域的模型标准，形成了一套文本形式的，可参考，可落地的规范定义，比如这是元数据基本结构的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示例，这是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模型体系中各个元数据的规范定义，基于这套标准，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实现了模型实现与标准的解耦。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76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第三点，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的模型具有开发语言无关性，我们通过</a:t>
            </a:r>
            <a:r>
              <a:rPr lang="en-US" altLang="zh-CN" dirty="0" smtClean="0"/>
              <a:t>iGIX</a:t>
            </a:r>
            <a:r>
              <a:rPr lang="zh-CN" altLang="en-US" dirty="0" smtClean="0"/>
              <a:t>提供的</a:t>
            </a:r>
            <a:r>
              <a:rPr lang="en-US" altLang="zh-CN" dirty="0" smtClean="0"/>
              <a:t>GS Cloud IDE</a:t>
            </a:r>
            <a:r>
              <a:rPr lang="zh-CN" altLang="en-US" dirty="0" smtClean="0"/>
              <a:t>建立出来的模型都是基于</a:t>
            </a:r>
            <a:r>
              <a:rPr lang="en-US" altLang="zh-CN" dirty="0" smtClean="0"/>
              <a:t>DSL</a:t>
            </a:r>
            <a:r>
              <a:rPr lang="zh-CN" altLang="en-US" dirty="0" smtClean="0"/>
              <a:t>语言的，这里列出了一个简单销售订单的模型内容，它是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描述，可以通过这一份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，转化成多种开发语言的实现，比如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C#</a:t>
            </a:r>
            <a:r>
              <a:rPr lang="zh-CN" altLang="en-US" dirty="0" smtClean="0"/>
              <a:t>等等，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通过一份模型屏蔽了多种开发语言的差异。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880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第四点，模型工程化，在低代码开发过程中，我们通过可视化的</a:t>
            </a:r>
            <a:r>
              <a:rPr lang="en-US" altLang="zh-CN" dirty="0" smtClean="0"/>
              <a:t>IDE</a:t>
            </a:r>
            <a:r>
              <a:rPr lang="zh-CN" altLang="en-US" dirty="0" smtClean="0"/>
              <a:t>进行建模与开发，这个过程中，会创建多种元数据，比如</a:t>
            </a:r>
            <a:r>
              <a:rPr lang="en-US" altLang="zh-CN" dirty="0" smtClean="0"/>
              <a:t>BE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EAPI</a:t>
            </a:r>
            <a:r>
              <a:rPr lang="zh-CN" altLang="en-US" dirty="0" smtClean="0"/>
              <a:t>等等，同时也会通过元数据生成源码，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把模型也视作源码进行统一管理，只需在</a:t>
            </a:r>
            <a:r>
              <a:rPr lang="en-US" altLang="zh-CN" dirty="0" smtClean="0"/>
              <a:t>IDE</a:t>
            </a:r>
            <a:r>
              <a:rPr lang="zh-CN" altLang="en-US" dirty="0" smtClean="0"/>
              <a:t>上进行工程化的环境配置，就可以把包含模型的所有开发产物与</a:t>
            </a:r>
            <a:r>
              <a:rPr lang="en-US" altLang="zh-CN" dirty="0" smtClean="0"/>
              <a:t>DevOps</a:t>
            </a:r>
            <a:r>
              <a:rPr lang="zh-CN" altLang="en-US" dirty="0" smtClean="0"/>
              <a:t>流水线进行集成，打通开发、构建、测试、打包、部署的完整流程，最终我们的开发产物将自动部署到对应的制品库。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528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最后两点，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Hybrid</a:t>
            </a:r>
            <a:r>
              <a:rPr lang="zh-CN" altLang="en-US" dirty="0" smtClean="0"/>
              <a:t>模式，并提供模型的全生命周期管理，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提供了模型设计时的开发工具包以及运行时的支撑框架，同时提供了易用的可视化设计器</a:t>
            </a:r>
            <a:r>
              <a:rPr lang="en-US" altLang="zh-CN" dirty="0" smtClean="0"/>
              <a:t>UBML-Designer</a:t>
            </a:r>
            <a:r>
              <a:rPr lang="zh-CN" altLang="en-US" dirty="0" smtClean="0"/>
              <a:t>，也就是我们的</a:t>
            </a:r>
            <a:r>
              <a:rPr lang="en-US" altLang="zh-CN" dirty="0" smtClean="0"/>
              <a:t>GS Cloud IDE</a:t>
            </a:r>
            <a:r>
              <a:rPr lang="zh-CN" altLang="en-US" dirty="0" smtClean="0"/>
              <a:t>，基于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开发时，我们首先通过</a:t>
            </a:r>
            <a:r>
              <a:rPr lang="en-US" altLang="zh-CN" dirty="0" smtClean="0"/>
              <a:t>IDE</a:t>
            </a:r>
            <a:r>
              <a:rPr lang="zh-CN" altLang="en-US" dirty="0" smtClean="0"/>
              <a:t>创建模型，打包，编译生成源码，如果是解析型的模型，则无需编译生成源码，可以直接将模型包部署至运行时，可以看到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同时支持生成型</a:t>
            </a:r>
            <a:r>
              <a:rPr lang="en-US" altLang="zh-CN" dirty="0" smtClean="0"/>
              <a:t>+</a:t>
            </a:r>
            <a:r>
              <a:rPr lang="zh-CN" altLang="en-US" dirty="0" smtClean="0"/>
              <a:t>解析型的混合模式，并且提供了模型设计时、运行时的统一生命周期管理。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94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接下来我们通过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提供的低代码设计器，也就是</a:t>
            </a:r>
            <a:r>
              <a:rPr lang="en-US" altLang="zh-CN" dirty="0" smtClean="0"/>
              <a:t>GS Cloud IDE</a:t>
            </a:r>
            <a:r>
              <a:rPr lang="zh-CN" altLang="en-US" dirty="0" smtClean="0"/>
              <a:t>，来展示下本创新的应用效果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966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首先我们进入设计器界面，点击新建元数据，可以看到这里展示了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提供的，从前端到后台的几十种模型，选择其中一种</a:t>
            </a:r>
            <a:r>
              <a:rPr lang="en-US" altLang="zh-CN" dirty="0" smtClean="0"/>
              <a:t>-BE</a:t>
            </a:r>
            <a:r>
              <a:rPr lang="zh-CN" altLang="en-US" dirty="0" smtClean="0"/>
              <a:t>，可以打开可视化设计界面，需要注意的是，</a:t>
            </a:r>
            <a:r>
              <a:rPr lang="en-US" altLang="zh-CN" dirty="0" smtClean="0"/>
              <a:t>IDE</a:t>
            </a:r>
            <a:r>
              <a:rPr lang="zh-CN" altLang="en-US" dirty="0" smtClean="0"/>
              <a:t>提供的了一套可扩展，可接入的设计器框架，如果需要扩展的新的元数据和设计器，可以很方便地以插件的形式挂接到</a:t>
            </a:r>
            <a:r>
              <a:rPr lang="en-US" altLang="zh-CN" dirty="0" smtClean="0"/>
              <a:t>IDE</a:t>
            </a:r>
            <a:r>
              <a:rPr lang="zh-CN" altLang="en-US" dirty="0" smtClean="0"/>
              <a:t>中来，这也体现了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的开放性和扩展性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884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这是以前端的表单元数据为例，展示了拖拉拽可视化建模的过程，可以看到通过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，去定义一个表单界面，无论是控件类型、页面布局，都可以十分方便、快捷地做出调整。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34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这里体现的是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对于</a:t>
            </a:r>
            <a:r>
              <a:rPr lang="en-US" altLang="zh-CN" dirty="0" smtClean="0"/>
              <a:t>Hybrid</a:t>
            </a:r>
            <a:r>
              <a:rPr lang="zh-CN" altLang="en-US" dirty="0" smtClean="0"/>
              <a:t>模式的支持，在新建工程时，可以选择解析型工程、生成型工程，</a:t>
            </a:r>
            <a:r>
              <a:rPr lang="en-US" altLang="zh-CN" dirty="0" smtClean="0"/>
              <a:t>IDE</a:t>
            </a:r>
            <a:r>
              <a:rPr lang="zh-CN" altLang="en-US" dirty="0" smtClean="0"/>
              <a:t>同时支持这两类模型的开发与建模流程。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81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我们以生成型模型为例，定义好模型后，可以通过模型生成源码并编译打包。生成的程序源码与元数据文件，都在元数据工程中进行统一的管理。为</a:t>
            </a:r>
            <a:r>
              <a:rPr lang="en-US" altLang="zh-CN" dirty="0" smtClean="0"/>
              <a:t>DevOps</a:t>
            </a:r>
            <a:r>
              <a:rPr lang="zh-CN" altLang="en-US" dirty="0" smtClean="0"/>
              <a:t>统一流程打下基础。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195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这里展示了</a:t>
            </a:r>
            <a:r>
              <a:rPr lang="en-US" altLang="zh-CN" dirty="0" smtClean="0"/>
              <a:t>IDE</a:t>
            </a:r>
            <a:r>
              <a:rPr lang="zh-CN" altLang="en-US" dirty="0" smtClean="0"/>
              <a:t>的工程化环境配置能力，我们可以在设置中，配置</a:t>
            </a:r>
            <a:r>
              <a:rPr lang="en-US" altLang="zh-CN" dirty="0" smtClean="0"/>
              <a:t>Maven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Nuget</a:t>
            </a:r>
            <a:r>
              <a:rPr lang="zh-CN" altLang="en-US" dirty="0" smtClean="0"/>
              <a:t>等工程仓库信息，和部署环境信息，支持面向模型与程序源码等全部开发产物的</a:t>
            </a:r>
            <a:r>
              <a:rPr lang="en-US" altLang="zh-CN" dirty="0" smtClean="0"/>
              <a:t>DevOps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今天我的介绍共分为五部分，分别为：创新的背景、主要创新点、创新效果的展示、已经落地的成果以及创新的核心价值，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96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通过上述流程，完成建模开发，并配置好工程化环境后，我们可以提取完整的开发交付物并进行部署，一键将所有开发产物部署至对应环境。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041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接下来为大家介绍下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创新成果的落地情况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868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UBML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iGIX</a:t>
            </a:r>
            <a:r>
              <a:rPr lang="zh-CN" altLang="en-US" dirty="0" smtClean="0"/>
              <a:t>低代码平台的核心建模体系，已经在我们</a:t>
            </a:r>
            <a:r>
              <a:rPr lang="en-US" altLang="zh-CN" dirty="0" smtClean="0"/>
              <a:t>GS Cloud</a:t>
            </a:r>
            <a:r>
              <a:rPr lang="zh-CN" altLang="en-US" dirty="0" smtClean="0"/>
              <a:t>的产品中得到了广泛应用，大量</a:t>
            </a:r>
            <a:r>
              <a:rPr lang="en-US" altLang="zh-CN" dirty="0" smtClean="0"/>
              <a:t>ERP</a:t>
            </a:r>
            <a:r>
              <a:rPr lang="zh-CN" altLang="en-US" dirty="0" smtClean="0"/>
              <a:t>业务均基于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开发，在伙伴、客户方面，已有东方电气、长江养老东驰软件等客户基于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开发，同时，广水项目组的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多位开发人员也使用了基于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iGIX</a:t>
            </a:r>
            <a:r>
              <a:rPr lang="zh-CN" altLang="en-US" dirty="0" smtClean="0"/>
              <a:t>低代码平台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91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此外，</a:t>
            </a:r>
            <a:r>
              <a:rPr lang="en-US" altLang="zh-CN" dirty="0" smtClean="0"/>
              <a:t>iGIX</a:t>
            </a:r>
            <a:r>
              <a:rPr lang="zh-CN" altLang="en-US" dirty="0" smtClean="0"/>
              <a:t>积极推进开源战略，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建模体系，作为浪潮首个主导的开源项目，成为了中国首家开源基金会（</a:t>
            </a:r>
            <a:r>
              <a:rPr lang="en-US" altLang="zh-CN" dirty="0" err="1" smtClean="0"/>
              <a:t>OpenAtom</a:t>
            </a:r>
            <a:r>
              <a:rPr lang="zh-CN" altLang="en-US" dirty="0" smtClean="0"/>
              <a:t>开源基金会）的首批孵化项目之一，与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同批入孵的开源项目还有华为鸿蒙、百度区块链等其他国内头部</a:t>
            </a:r>
            <a:r>
              <a:rPr lang="en-US" altLang="zh-CN" dirty="0" smtClean="0"/>
              <a:t>IT</a:t>
            </a:r>
            <a:r>
              <a:rPr lang="zh-CN" altLang="en-US" dirty="0" smtClean="0"/>
              <a:t>厂商的项目。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56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在低代码开源领域，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已通过一些列活动与措施取得了很大的先发优势，去年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月郑伟波总在深圳开源谷进行了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项目路演，技术布道直播的在线观看人数突破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万，今年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20</a:t>
            </a:r>
            <a:r>
              <a:rPr lang="zh-CN" altLang="en-US" dirty="0" smtClean="0"/>
              <a:t>日，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源码发布时，吸引了</a:t>
            </a:r>
            <a:r>
              <a:rPr lang="en-US" altLang="zh-CN" dirty="0" err="1" smtClean="0"/>
              <a:t>InfoQ</a:t>
            </a:r>
            <a:r>
              <a:rPr lang="zh-CN" altLang="en-US" dirty="0" smtClean="0"/>
              <a:t>、开放原子、思否、程序员头条等国内知名技术媒体转发新闻，累计阅读人数超过</a:t>
            </a:r>
            <a:r>
              <a:rPr lang="en-US" altLang="zh-CN" dirty="0" smtClean="0"/>
              <a:t>3</a:t>
            </a:r>
            <a:r>
              <a:rPr lang="zh-CN" altLang="en-US" dirty="0" smtClean="0"/>
              <a:t>万。</a:t>
            </a:r>
            <a:r>
              <a:rPr lang="en-US" altLang="zh-CN" dirty="0" smtClean="0"/>
              <a:t>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21</a:t>
            </a:r>
            <a:r>
              <a:rPr lang="zh-CN" altLang="en-US" dirty="0" smtClean="0"/>
              <a:t>日，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的源码仓库被</a:t>
            </a:r>
            <a:r>
              <a:rPr lang="en-US" altLang="zh-CN" dirty="0" err="1" smtClean="0"/>
              <a:t>Gitee</a:t>
            </a:r>
            <a:r>
              <a:rPr lang="zh-CN" altLang="en-US" dirty="0" smtClean="0"/>
              <a:t>的“前沿技术</a:t>
            </a:r>
            <a:r>
              <a:rPr lang="en-US" altLang="zh-CN" dirty="0" smtClean="0"/>
              <a:t>-</a:t>
            </a:r>
            <a:r>
              <a:rPr lang="zh-CN" altLang="en-US" dirty="0" smtClean="0"/>
              <a:t>低代码”模块收录，并成为</a:t>
            </a:r>
            <a:r>
              <a:rPr lang="en-US" altLang="zh-CN" dirty="0" err="1" smtClean="0"/>
              <a:t>Gitee</a:t>
            </a:r>
            <a:r>
              <a:rPr lang="zh-CN" altLang="en-US" dirty="0" smtClean="0"/>
              <a:t>的当日热门项目。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97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可以说，通过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，我们已经为产品建立了多个维度的综合优势，</a:t>
            </a:r>
            <a:endParaRPr lang="en-US" altLang="zh-CN" dirty="0" smtClean="0"/>
          </a:p>
          <a:p>
            <a:r>
              <a:rPr lang="zh-CN" altLang="en-US" dirty="0" smtClean="0"/>
              <a:t>在产品竞争力方面，</a:t>
            </a:r>
            <a:r>
              <a:rPr lang="en-US" altLang="zh-CN" dirty="0" smtClean="0"/>
              <a:t>iGIX</a:t>
            </a:r>
            <a:r>
              <a:rPr lang="zh-CN" altLang="en-US" dirty="0" smtClean="0"/>
              <a:t>依托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低代码技术，蝉联了</a:t>
            </a:r>
            <a:r>
              <a:rPr lang="en-US" altLang="zh-CN" dirty="0" smtClean="0"/>
              <a:t>CCW 2019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两年</a:t>
            </a:r>
            <a:r>
              <a:rPr lang="en-US" altLang="zh-CN" dirty="0" err="1" smtClean="0"/>
              <a:t>APaaS</a:t>
            </a:r>
            <a:r>
              <a:rPr lang="zh-CN" altLang="en-US" dirty="0" smtClean="0"/>
              <a:t>平台竞争力第一</a:t>
            </a:r>
            <a:endParaRPr lang="en-US" altLang="zh-CN" dirty="0" smtClean="0"/>
          </a:p>
          <a:p>
            <a:r>
              <a:rPr lang="zh-CN" altLang="en-US" dirty="0" smtClean="0"/>
              <a:t>在产学结合方面，已经吸引了南大、山大、上海交大等高校参与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标准的共建。</a:t>
            </a:r>
            <a:endParaRPr lang="en-US" altLang="zh-CN" dirty="0" smtClean="0"/>
          </a:p>
          <a:p>
            <a:r>
              <a:rPr lang="zh-CN" altLang="en-US" dirty="0" smtClean="0"/>
              <a:t>在产研结合方面，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标准体系也在软自构科技部重点专项中申报国家标准，并获得了山东省重点创新专项的支持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311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最后，我们总结了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的创新价值、推广价值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502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在技术价值上，通过开源社区，我们可以把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建成低代码领域的事实标准</a:t>
            </a:r>
            <a:endParaRPr lang="en-US" altLang="zh-CN" dirty="0" smtClean="0"/>
          </a:p>
          <a:p>
            <a:r>
              <a:rPr lang="zh-CN" altLang="en-US" dirty="0" smtClean="0"/>
              <a:t>在业务价值上，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提供了低代码的平民化开发模式，降低了开发门槛，使得人人都可以成为开发者；同时降低了需求的响应周期，简单的需求由实施人员即可完成。</a:t>
            </a:r>
            <a:endParaRPr lang="en-US" altLang="zh-CN" dirty="0" smtClean="0"/>
          </a:p>
          <a:p>
            <a:r>
              <a:rPr lang="zh-CN" altLang="en-US" dirty="0" smtClean="0"/>
              <a:t>在生态价值上，通过开源形成企业、用户、伙伴、高校、社区开发者融合的广泛开发生态；</a:t>
            </a:r>
            <a:endParaRPr lang="en-US" altLang="zh-CN" dirty="0" smtClean="0"/>
          </a:p>
          <a:p>
            <a:r>
              <a:rPr lang="zh-CN" altLang="en-US" dirty="0" smtClean="0"/>
              <a:t>其次，还可以融合开源社区其他领域的最佳实践，融合各个行业的场景，扩展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的建模能力，建立广泛的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模型、应用生态。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最后，我想强调的是，无论是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选择低代码开发之道，还是推行开源战略，其本质目的，都是为我们的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产品创造更大的商业价值</a:t>
            </a:r>
            <a:endParaRPr lang="en-US" altLang="zh-CN" dirty="0" smtClean="0"/>
          </a:p>
          <a:p>
            <a:r>
              <a:rPr lang="zh-CN" altLang="en-US" dirty="0" smtClean="0"/>
              <a:t>那么在商业价值上：</a:t>
            </a:r>
            <a:endParaRPr lang="en-US" altLang="zh-CN" dirty="0" smtClean="0"/>
          </a:p>
          <a:p>
            <a:r>
              <a:rPr lang="en-US" altLang="zh-CN" dirty="0" smtClean="0"/>
              <a:t>UBML</a:t>
            </a:r>
            <a:r>
              <a:rPr lang="zh-CN" altLang="en-US" dirty="0" smtClean="0"/>
              <a:t>可以提升产品</a:t>
            </a:r>
            <a:r>
              <a:rPr lang="en-US" altLang="zh-CN" dirty="0" smtClean="0"/>
              <a:t>60%</a:t>
            </a:r>
            <a:r>
              <a:rPr lang="zh-CN" altLang="en-US" dirty="0" smtClean="0"/>
              <a:t>开发效率，缩短工期，提升产品核心竞争力</a:t>
            </a:r>
            <a:endParaRPr lang="en-US" altLang="zh-CN" dirty="0" smtClean="0"/>
          </a:p>
          <a:p>
            <a:r>
              <a:rPr lang="zh-CN" altLang="en-US" dirty="0" smtClean="0"/>
              <a:t>还通过开源吸引外部开发者贡献，降低产品研发成本，加快产品特性的更新速度</a:t>
            </a:r>
            <a:endParaRPr lang="en-US" altLang="zh-CN" dirty="0" smtClean="0"/>
          </a:p>
          <a:p>
            <a:r>
              <a:rPr lang="zh-CN" altLang="en-US" dirty="0" smtClean="0"/>
              <a:t>最后，我们通过开源开放，满足了安全开放的要求，增强了客户的信心，并帮助产品在市场竞争中获得差异化优势，提高市场攻击力。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259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以上，就是本创新，基于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的模型驱动开发技术，的全部内容，感谢各位老师的观看，谢谢！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56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首先为大家介绍下本创新的背景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44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随着数字化转型的持续深入，未来，所有的企业都是软件企业，无论是</a:t>
            </a:r>
            <a:r>
              <a:rPr lang="en-US" altLang="zh-CN" dirty="0" smtClean="0"/>
              <a:t>ERP</a:t>
            </a:r>
            <a:r>
              <a:rPr lang="zh-CN" altLang="en-US" dirty="0" smtClean="0"/>
              <a:t>业务还是其他的业务，要进行数字化转型，都离不开软件这个核心载体，根据</a:t>
            </a:r>
            <a:r>
              <a:rPr lang="en-US" altLang="zh-CN" dirty="0" err="1" smtClean="0"/>
              <a:t>Gatner</a:t>
            </a:r>
            <a:r>
              <a:rPr lang="zh-CN" altLang="en-US" dirty="0" smtClean="0"/>
              <a:t>预测，</a:t>
            </a:r>
            <a:r>
              <a:rPr lang="en-US" altLang="zh-CN" dirty="0" smtClean="0"/>
              <a:t>2021</a:t>
            </a:r>
            <a:r>
              <a:rPr lang="zh-CN" altLang="en-US" dirty="0" smtClean="0"/>
              <a:t>年，市场对于应用开发的需求，将五倍于现有</a:t>
            </a:r>
            <a:r>
              <a:rPr lang="en-US" altLang="zh-CN" dirty="0" smtClean="0"/>
              <a:t>IT</a:t>
            </a:r>
            <a:r>
              <a:rPr lang="zh-CN" altLang="en-US" dirty="0" smtClean="0"/>
              <a:t>公司的产能总和，这是一个非常巨大的需求落差</a:t>
            </a:r>
            <a:endParaRPr lang="en-US" altLang="zh-CN" dirty="0" smtClean="0"/>
          </a:p>
          <a:p>
            <a:r>
              <a:rPr lang="zh-CN" altLang="en-US" dirty="0" smtClean="0"/>
              <a:t>而低代码技术，是解决此问题的唯一可行方案。</a:t>
            </a:r>
            <a:endParaRPr lang="en-US" altLang="zh-CN" dirty="0" smtClean="0"/>
          </a:p>
          <a:p>
            <a:r>
              <a:rPr lang="zh-CN" altLang="en-US" dirty="0" smtClean="0"/>
              <a:t>再看国内我们的主要竞争对手用友，也在去年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29</a:t>
            </a:r>
            <a:r>
              <a:rPr lang="zh-CN" altLang="en-US" dirty="0" smtClean="0"/>
              <a:t>日发布了</a:t>
            </a:r>
            <a:r>
              <a:rPr lang="en-US" altLang="zh-CN" dirty="0" err="1" smtClean="0"/>
              <a:t>YonBuilder</a:t>
            </a:r>
            <a:r>
              <a:rPr lang="zh-CN" altLang="en-US" dirty="0" smtClean="0"/>
              <a:t>低代码开发平台，互联网巨头阿里巴巴，也在一周前的钉钉发布会上，深化其“云钉一体”战略，明确提出，要进军低代码开发领域。</a:t>
            </a:r>
            <a:endParaRPr lang="en-US" altLang="zh-CN" dirty="0" smtClean="0"/>
          </a:p>
          <a:p>
            <a:r>
              <a:rPr lang="zh-CN" altLang="en-US" dirty="0" smtClean="0"/>
              <a:t>这一切预测与事实，都指出，低代码技术是大势所趋，在这样的背景下，我们的</a:t>
            </a:r>
            <a:r>
              <a:rPr lang="en-US" altLang="zh-CN" dirty="0" smtClean="0"/>
              <a:t>ERP</a:t>
            </a:r>
            <a:r>
              <a:rPr lang="zh-CN" altLang="en-US" dirty="0" smtClean="0"/>
              <a:t>产品</a:t>
            </a:r>
            <a:r>
              <a:rPr lang="en-US" altLang="zh-CN" dirty="0" smtClean="0"/>
              <a:t>GS Cloud</a:t>
            </a:r>
            <a:r>
              <a:rPr lang="zh-CN" altLang="en-US" dirty="0" smtClean="0"/>
              <a:t>应如何提升产品开发效率，实现我们的低代码开发呢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431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我们需要明确，低代码开发，能给我们的产品带来哪些优势，通过与传统手工开发方式做全方位对比，我们发现，低代码开发不仅降低了开发门槛，通过拖拉拽，可视化开发，提升了开发效率，还可以保障软件的质量指标，同时，可以支持个性化的灵活配置，可根据快速变化的业务需求进行动态调整与扩展。以上这些方面，正是低代码开发能够解决</a:t>
            </a:r>
            <a:r>
              <a:rPr lang="en-US" altLang="zh-CN" dirty="0" smtClean="0"/>
              <a:t>IT</a:t>
            </a:r>
            <a:r>
              <a:rPr lang="zh-CN" altLang="en-US" dirty="0" smtClean="0"/>
              <a:t>产能不足这一时代难题的根本原因。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71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低代码开发，都是基于经典的模型驱动理论，通过模型去封装业务变化，承载核心业务逻辑，可以说模型的丰富度、广度与深度，就代表着低代码平台的核心能力，我们的创新成果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，统一业务建模语言，它的</a:t>
            </a:r>
            <a:r>
              <a:rPr lang="en-US" altLang="zh-CN" dirty="0" smtClean="0"/>
              <a:t>U</a:t>
            </a:r>
            <a:r>
              <a:rPr lang="zh-CN" altLang="en-US" dirty="0" smtClean="0"/>
              <a:t>代表着统一化，标准化，面向</a:t>
            </a:r>
            <a:r>
              <a:rPr lang="en-US" altLang="zh-CN" dirty="0" smtClean="0"/>
              <a:t>ERP</a:t>
            </a:r>
            <a:r>
              <a:rPr lang="zh-CN" altLang="en-US" dirty="0" smtClean="0"/>
              <a:t>全业务领域提供建模支持，体现了建模范围之广，建模能力之强，可以说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代表着我们</a:t>
            </a:r>
            <a:r>
              <a:rPr lang="en-US" altLang="zh-CN" dirty="0" smtClean="0"/>
              <a:t>iGIX</a:t>
            </a:r>
            <a:r>
              <a:rPr lang="zh-CN" altLang="en-US" dirty="0" smtClean="0"/>
              <a:t>低代码平台的核心技术。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311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接下来，我给大家介绍下，</a:t>
            </a:r>
            <a:r>
              <a:rPr lang="en-US" altLang="zh-CN" dirty="0" smtClean="0"/>
              <a:t>UBML</a:t>
            </a:r>
            <a:r>
              <a:rPr lang="zh-CN" altLang="en-US" dirty="0" smtClean="0"/>
              <a:t>的主要创新点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44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UBML</a:t>
            </a:r>
            <a:r>
              <a:rPr lang="zh-CN" altLang="en-US" dirty="0" smtClean="0"/>
              <a:t>共有六大主要创新点：</a:t>
            </a:r>
            <a:endParaRPr lang="en-US" altLang="zh-CN" dirty="0" smtClean="0"/>
          </a:p>
          <a:p>
            <a:r>
              <a:rPr lang="zh-CN" altLang="en-US" dirty="0" smtClean="0"/>
              <a:t>一是全栈式的模型刻画能力</a:t>
            </a:r>
            <a:endParaRPr lang="en-US" altLang="zh-CN" dirty="0" smtClean="0"/>
          </a:p>
          <a:p>
            <a:r>
              <a:rPr lang="zh-CN" altLang="en-US" dirty="0" smtClean="0"/>
              <a:t>二是微内核可扩展的开放架构</a:t>
            </a:r>
            <a:endParaRPr lang="en-US" altLang="zh-CN" dirty="0" smtClean="0"/>
          </a:p>
          <a:p>
            <a:r>
              <a:rPr lang="zh-CN" altLang="en-US" dirty="0" smtClean="0"/>
              <a:t>三是模型具有开发语言无关性</a:t>
            </a:r>
            <a:endParaRPr lang="en-US" altLang="zh-CN" dirty="0" smtClean="0"/>
          </a:p>
          <a:p>
            <a:r>
              <a:rPr lang="zh-CN" altLang="en-US" dirty="0" smtClean="0"/>
              <a:t>四是提供模型工程化能力</a:t>
            </a:r>
            <a:endParaRPr lang="en-US" altLang="zh-CN" dirty="0" smtClean="0"/>
          </a:p>
          <a:p>
            <a:r>
              <a:rPr lang="zh-CN" altLang="en-US" dirty="0" smtClean="0"/>
              <a:t>五是模型支持</a:t>
            </a:r>
            <a:r>
              <a:rPr lang="en-US" altLang="zh-CN" dirty="0" smtClean="0"/>
              <a:t>Hybrid</a:t>
            </a:r>
            <a:r>
              <a:rPr lang="zh-CN" altLang="en-US" dirty="0" smtClean="0"/>
              <a:t>模式</a:t>
            </a:r>
            <a:endParaRPr lang="en-US" altLang="zh-CN" dirty="0" smtClean="0"/>
          </a:p>
          <a:p>
            <a:r>
              <a:rPr lang="zh-CN" altLang="en-US" dirty="0" smtClean="0"/>
              <a:t>六是提供模型的全生命周期管理能力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05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首先，介绍全栈模型刻画能力，说明一下，我们说的模型，也就是</a:t>
            </a:r>
            <a:r>
              <a:rPr lang="en-US" altLang="zh-CN" dirty="0" smtClean="0"/>
              <a:t>iGIX</a:t>
            </a:r>
            <a:r>
              <a:rPr lang="zh-CN" altLang="en-US" dirty="0" smtClean="0"/>
              <a:t>中的元数据，为了方便，以下介绍中，模型和元数据两种称呼可以互换，具有相同的含义。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在经典应用架构中，将系统分为前端展现层、后端逻辑层和数据访问层，我们的大型</a:t>
            </a:r>
            <a:r>
              <a:rPr lang="en-US" altLang="zh-CN" dirty="0" smtClean="0"/>
              <a:t>ERP</a:t>
            </a:r>
            <a:r>
              <a:rPr lang="zh-CN" altLang="en-US" dirty="0" smtClean="0"/>
              <a:t>应用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为了支撑更为复杂的功能，对这三个层次进行了职责细分，将展现层拆分为了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层、业务层拆分为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层、业务流程层、领域服务层；数据访问层对应仓储层。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基于上述层次划分，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在各个层次抽象、识别了支撑业务开发、运行的各类元数据，形成了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全栈覆盖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的模型体系。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0B41C-D774-4951-855D-786D33B797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83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07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8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30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27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0823">
                  <a:alpha val="0"/>
                </a:srgbClr>
              </a:gs>
              <a:gs pos="72000">
                <a:srgbClr val="000922">
                  <a:alpha val="9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31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8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30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5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9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65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E3A97-0511-45D5-AC21-73C550C36158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76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E3A97-0511-45D5-AC21-73C550C36158}" type="datetimeFigureOut">
              <a:rPr lang="zh-CN" altLang="en-US" smtClean="0"/>
              <a:t>2021/1/30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916BE-7A72-4746-9235-1DE88D0133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28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9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r="588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PA_矩形 4"/>
          <p:cNvSpPr/>
          <p:nvPr>
            <p:custDataLst>
              <p:tags r:id="rId2"/>
            </p:custDataLst>
          </p:nvPr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" name="PA_燕尾形 12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5400000">
            <a:off x="6056587" y="4181100"/>
            <a:ext cx="128300" cy="262178"/>
          </a:xfrm>
          <a:prstGeom prst="chevron">
            <a:avLst>
              <a:gd name="adj" fmla="val 8829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" name="PA_文本框 9"/>
          <p:cNvSpPr txBox="1"/>
          <p:nvPr>
            <p:custDataLst>
              <p:tags r:id="rId4"/>
            </p:custDataLst>
          </p:nvPr>
        </p:nvSpPr>
        <p:spPr>
          <a:xfrm>
            <a:off x="1761308" y="1399032"/>
            <a:ext cx="8669384" cy="233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pc="600" dirty="0" smtClean="0">
                <a:solidFill>
                  <a:srgbClr val="FFC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基于</a:t>
            </a:r>
            <a:r>
              <a:rPr lang="en-US" altLang="zh-CN" sz="7200" spc="600" dirty="0" smtClean="0">
                <a:solidFill>
                  <a:srgbClr val="FFC000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UBML</a:t>
            </a:r>
            <a:r>
              <a:rPr lang="zh-CN" altLang="en-US" sz="7200" spc="600" dirty="0" smtClean="0">
                <a:solidFill>
                  <a:srgbClr val="FFC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的</a:t>
            </a:r>
            <a:endParaRPr lang="en-US" altLang="zh-CN" sz="7200" spc="600" dirty="0" smtClean="0">
              <a:solidFill>
                <a:srgbClr val="FFC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algn="ctr"/>
            <a:r>
              <a:rPr lang="zh-CN" altLang="en-US" sz="7200" spc="600" dirty="0" smtClean="0">
                <a:solidFill>
                  <a:srgbClr val="FFC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模型驱动开发技术</a:t>
            </a:r>
            <a:endParaRPr lang="zh-CN" altLang="en-US" sz="7200" spc="600" dirty="0">
              <a:solidFill>
                <a:srgbClr val="FFC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1" name="PA_文本框 10"/>
          <p:cNvSpPr txBox="1"/>
          <p:nvPr>
            <p:custDataLst>
              <p:tags r:id="rId5"/>
            </p:custDataLst>
          </p:nvPr>
        </p:nvSpPr>
        <p:spPr>
          <a:xfrm>
            <a:off x="1822227" y="5018947"/>
            <a:ext cx="8547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C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创新部门：</a:t>
            </a:r>
            <a:r>
              <a:rPr lang="zh-CN" altLang="en-US" sz="20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平台与技术部</a:t>
            </a:r>
            <a:endParaRPr lang="en-US" altLang="zh-CN" sz="2000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FFC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核心</a:t>
            </a:r>
            <a:r>
              <a:rPr lang="zh-CN" altLang="en-US" sz="2000" b="1" dirty="0">
                <a:solidFill>
                  <a:srgbClr val="FFC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成员：</a:t>
            </a:r>
            <a:r>
              <a:rPr lang="zh-CN" altLang="en-US" sz="20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郑伟波、孙立新、周祥国、李斌、郝志北、宫保金、</a:t>
            </a:r>
            <a:r>
              <a:rPr lang="zh-CN" altLang="en-US" sz="20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陈圣杰、李兆锐</a:t>
            </a:r>
            <a:r>
              <a:rPr lang="zh-CN" altLang="en-US" sz="20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、李玉成</a:t>
            </a:r>
            <a:r>
              <a:rPr lang="zh-CN" altLang="en-US" sz="20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、赵磊</a:t>
            </a:r>
            <a:r>
              <a:rPr lang="zh-CN" altLang="en-US" sz="20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，梁方方，</a:t>
            </a:r>
            <a:r>
              <a:rPr lang="zh-CN" altLang="en-US" sz="20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刘钊</a:t>
            </a:r>
            <a:endParaRPr lang="en-US" altLang="zh-CN" sz="2000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algn="ctr"/>
            <a:r>
              <a:rPr lang="zh-CN" altLang="en-US" sz="2000" b="1" dirty="0">
                <a:solidFill>
                  <a:srgbClr val="FFC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汇报人：</a:t>
            </a:r>
            <a:r>
              <a:rPr lang="zh-CN" altLang="en-US" sz="20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郝志北</a:t>
            </a:r>
            <a:endParaRPr lang="en-US" altLang="zh-CN" sz="20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36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6185" y="2108470"/>
            <a:ext cx="5125982" cy="4493367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/>
          <p:cNvSpPr/>
          <p:nvPr/>
        </p:nvSpPr>
        <p:spPr bwMode="auto">
          <a:xfrm>
            <a:off x="3592693" y="2668175"/>
            <a:ext cx="1623758" cy="1206947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kern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524382" y="2733092"/>
            <a:ext cx="2597157" cy="1206947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kern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72" name="标题 1"/>
          <p:cNvSpPr txBox="1"/>
          <p:nvPr/>
        </p:nvSpPr>
        <p:spPr bwMode="auto">
          <a:xfrm>
            <a:off x="427766" y="135898"/>
            <a:ext cx="9788081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创新点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2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：微内核可扩展的开放架构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sp>
        <p:nvSpPr>
          <p:cNvPr id="131" name="矩形 130"/>
          <p:cNvSpPr/>
          <p:nvPr/>
        </p:nvSpPr>
        <p:spPr bwMode="auto">
          <a:xfrm>
            <a:off x="461456" y="4786138"/>
            <a:ext cx="4754995" cy="1762882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UBML-Standard</a:t>
            </a:r>
            <a:endParaRPr lang="zh-CN" altLang="en-US" sz="2000" kern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1431851" y="2302857"/>
            <a:ext cx="288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开放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兼容大量领域、行业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标准</a:t>
            </a:r>
            <a:endParaRPr lang="zh-CN" altLang="en-US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44" name="矩形 143"/>
          <p:cNvSpPr/>
          <p:nvPr/>
        </p:nvSpPr>
        <p:spPr bwMode="auto">
          <a:xfrm>
            <a:off x="587308" y="2668175"/>
            <a:ext cx="2597157" cy="1206947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kern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32" name="矩形 131"/>
          <p:cNvSpPr/>
          <p:nvPr/>
        </p:nvSpPr>
        <p:spPr bwMode="auto">
          <a:xfrm>
            <a:off x="461456" y="2798009"/>
            <a:ext cx="2597157" cy="1206947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默认模型</a:t>
            </a:r>
          </a:p>
        </p:txBody>
      </p:sp>
      <p:sp>
        <p:nvSpPr>
          <p:cNvPr id="146" name="矩形 145"/>
          <p:cNvSpPr/>
          <p:nvPr/>
        </p:nvSpPr>
        <p:spPr bwMode="auto">
          <a:xfrm>
            <a:off x="3551019" y="2733093"/>
            <a:ext cx="1623758" cy="1206947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2000" kern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33" name="矩形 132"/>
          <p:cNvSpPr/>
          <p:nvPr/>
        </p:nvSpPr>
        <p:spPr bwMode="auto">
          <a:xfrm>
            <a:off x="3508930" y="2798009"/>
            <a:ext cx="1623758" cy="1206947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扩展模型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963193" y="4779589"/>
            <a:ext cx="2777670" cy="1769431"/>
            <a:chOff x="7216261" y="4730228"/>
            <a:chExt cx="3172879" cy="1769431"/>
          </a:xfrm>
        </p:grpSpPr>
        <p:sp>
          <p:nvSpPr>
            <p:cNvPr id="148" name="圆角矩形 147"/>
            <p:cNvSpPr/>
            <p:nvPr/>
          </p:nvSpPr>
          <p:spPr>
            <a:xfrm>
              <a:off x="7216261" y="4730228"/>
              <a:ext cx="3172879" cy="1769431"/>
            </a:xfrm>
            <a:prstGeom prst="roundRect">
              <a:avLst/>
            </a:prstGeom>
            <a:solidFill>
              <a:srgbClr val="27374C"/>
            </a:solidFill>
            <a:ln>
              <a:solidFill>
                <a:srgbClr val="283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r>
                <a:rPr lang="zh-CN" altLang="en-US" dirty="0" smtClean="0"/>
                <a:t>   </a:t>
              </a:r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7518420" y="5427003"/>
              <a:ext cx="2684023" cy="291204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MetadataHeader</a:t>
              </a:r>
              <a:endParaRPr lang="zh-CN" altLang="en-US" dirty="0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7518420" y="5797856"/>
              <a:ext cx="2684023" cy="291204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MetadataReference</a:t>
              </a:r>
              <a:endParaRPr lang="zh-CN" altLang="en-US" dirty="0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7518420" y="6122963"/>
              <a:ext cx="2684023" cy="291204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MetadataContent</a:t>
              </a:r>
              <a:endParaRPr lang="zh-CN" altLang="en-US" dirty="0"/>
            </a:p>
          </p:txBody>
        </p:sp>
      </p:grpSp>
      <p:pic>
        <p:nvPicPr>
          <p:cNvPr id="152" name="图片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885" y="4740525"/>
            <a:ext cx="2607663" cy="176288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56184" y="905116"/>
            <a:ext cx="5130669" cy="1053988"/>
            <a:chOff x="285602" y="1461808"/>
            <a:chExt cx="5130669" cy="1053988"/>
          </a:xfrm>
        </p:grpSpPr>
        <p:sp>
          <p:nvSpPr>
            <p:cNvPr id="134" name="矩形 133"/>
            <p:cNvSpPr/>
            <p:nvPr/>
          </p:nvSpPr>
          <p:spPr bwMode="auto">
            <a:xfrm>
              <a:off x="285602" y="1461808"/>
              <a:ext cx="1207391" cy="105398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177" name="矩形 176"/>
            <p:cNvSpPr/>
            <p:nvPr/>
          </p:nvSpPr>
          <p:spPr bwMode="auto">
            <a:xfrm>
              <a:off x="1586448" y="1461808"/>
              <a:ext cx="1207391" cy="105398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178" name="矩形 177"/>
            <p:cNvSpPr/>
            <p:nvPr/>
          </p:nvSpPr>
          <p:spPr bwMode="auto">
            <a:xfrm>
              <a:off x="2913628" y="1461808"/>
              <a:ext cx="1207391" cy="105398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179" name="矩形 178"/>
            <p:cNvSpPr/>
            <p:nvPr/>
          </p:nvSpPr>
          <p:spPr bwMode="auto">
            <a:xfrm>
              <a:off x="4208880" y="1461808"/>
              <a:ext cx="1207391" cy="105398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1616391" y="2174361"/>
              <a:ext cx="1136015" cy="3079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1600" noProof="1" smtClean="0">
                  <a:latin typeface="微软雅黑" panose="020B0502040204020203" pitchFamily="34" charset="-122"/>
                  <a:ea typeface="微软雅黑" panose="020B0502040204020203" pitchFamily="34" charset="-122"/>
                </a:rPr>
                <a:t>BPMN</a:t>
              </a:r>
              <a:endParaRPr lang="en-US" altLang="zh-CN" sz="1600" noProof="1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36" name="矩形 135"/>
            <p:cNvSpPr/>
            <p:nvPr/>
          </p:nvSpPr>
          <p:spPr bwMode="auto">
            <a:xfrm>
              <a:off x="326216" y="2159229"/>
              <a:ext cx="1136015" cy="3079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noProof="1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OpenAPI</a:t>
              </a:r>
            </a:p>
          </p:txBody>
        </p:sp>
        <p:sp>
          <p:nvSpPr>
            <p:cNvPr id="153" name="矩形 152"/>
            <p:cNvSpPr/>
            <p:nvPr/>
          </p:nvSpPr>
          <p:spPr bwMode="auto">
            <a:xfrm>
              <a:off x="1616391" y="1811166"/>
              <a:ext cx="1136015" cy="3079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1600" noProof="1" smtClean="0">
                  <a:latin typeface="微软雅黑" panose="020B0502040204020203" pitchFamily="34" charset="-122"/>
                  <a:ea typeface="微软雅黑" panose="020B0502040204020203" pitchFamily="34" charset="-122"/>
                </a:rPr>
                <a:t>Activity</a:t>
              </a:r>
              <a:endParaRPr lang="en-US" altLang="zh-CN" sz="1600" noProof="1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54" name="矩形 153"/>
            <p:cNvSpPr/>
            <p:nvPr/>
          </p:nvSpPr>
          <p:spPr bwMode="auto">
            <a:xfrm>
              <a:off x="326216" y="1818795"/>
              <a:ext cx="1136015" cy="3079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Swagger</a:t>
              </a:r>
              <a:endParaRPr lang="en-US" altLang="zh-CN" sz="1600" noProof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55" name="矩形 154"/>
            <p:cNvSpPr/>
            <p:nvPr/>
          </p:nvSpPr>
          <p:spPr bwMode="auto">
            <a:xfrm>
              <a:off x="2965352" y="1820140"/>
              <a:ext cx="1136015" cy="6624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MOF</a:t>
              </a:r>
              <a:endParaRPr lang="en-US" altLang="zh-CN" sz="1600" noProof="1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97285" y="1481357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服务标准</a:t>
              </a:r>
              <a:endPara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1693926" y="147907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流程标准</a:t>
              </a:r>
              <a:endPara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3006055" y="147907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实体标准</a:t>
              </a:r>
              <a:endPara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4294731" y="147907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其他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标准</a:t>
              </a:r>
              <a:endParaRPr lang="zh-CN" altLang="en-US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61" name="矩形 160"/>
            <p:cNvSpPr/>
            <p:nvPr/>
          </p:nvSpPr>
          <p:spPr bwMode="auto">
            <a:xfrm>
              <a:off x="4237616" y="1815684"/>
              <a:ext cx="1136015" cy="671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1600" noProof="1" smtClean="0">
                  <a:latin typeface="微软雅黑" panose="020B0502040204020203" pitchFamily="34" charset="-122"/>
                  <a:ea typeface="微软雅黑" panose="020B0502040204020203" pitchFamily="34" charset="-122"/>
                </a:rPr>
                <a:t>… …</a:t>
              </a:r>
              <a:endParaRPr lang="en-US" altLang="zh-CN" sz="1600" noProof="1"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</p:grpSp>
      <p:sp>
        <p:nvSpPr>
          <p:cNvPr id="173" name="圆角矩形 172"/>
          <p:cNvSpPr/>
          <p:nvPr/>
        </p:nvSpPr>
        <p:spPr>
          <a:xfrm>
            <a:off x="5855563" y="893920"/>
            <a:ext cx="6015888" cy="1123706"/>
          </a:xfrm>
          <a:prstGeom prst="roundRect">
            <a:avLst/>
          </a:prstGeom>
          <a:solidFill>
            <a:srgbClr val="27374C"/>
          </a:solidFill>
          <a:ln>
            <a:solidFill>
              <a:srgbClr val="283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UBML</a:t>
            </a:r>
            <a:r>
              <a:rPr lang="zh-CN" altLang="en-US" dirty="0" smtClean="0"/>
              <a:t>定义了</a:t>
            </a:r>
            <a:r>
              <a:rPr lang="zh-CN" altLang="en-US" dirty="0" smtClean="0">
                <a:solidFill>
                  <a:srgbClr val="FFC000"/>
                </a:solidFill>
              </a:rPr>
              <a:t>面向</a:t>
            </a:r>
            <a:r>
              <a:rPr lang="en-US" altLang="zh-CN" dirty="0" smtClean="0">
                <a:solidFill>
                  <a:srgbClr val="FFC000"/>
                </a:solidFill>
              </a:rPr>
              <a:t>ERP</a:t>
            </a:r>
            <a:r>
              <a:rPr lang="zh-CN" altLang="en-US" dirty="0" smtClean="0">
                <a:solidFill>
                  <a:srgbClr val="FFC000"/>
                </a:solidFill>
              </a:rPr>
              <a:t>领域</a:t>
            </a:r>
            <a:r>
              <a:rPr lang="zh-CN" altLang="en-US" dirty="0" smtClean="0"/>
              <a:t>的统一建模语义</a:t>
            </a:r>
            <a:r>
              <a:rPr lang="en-US" altLang="zh-CN" dirty="0" smtClean="0"/>
              <a:t>/</a:t>
            </a:r>
            <a:r>
              <a:rPr lang="zh-CN" altLang="en-US" dirty="0" smtClean="0"/>
              <a:t>语法标准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形成了可参考、可落地的书面规范定义</a:t>
            </a:r>
            <a:endParaRPr lang="en-US" altLang="zh-CN" dirty="0" smtClean="0"/>
          </a:p>
          <a:p>
            <a:pPr algn="ctr"/>
            <a:r>
              <a:rPr lang="zh-CN" altLang="en-US" dirty="0">
                <a:solidFill>
                  <a:srgbClr val="FFC000"/>
                </a:solidFill>
              </a:rPr>
              <a:t>（</a:t>
            </a:r>
            <a:r>
              <a:rPr lang="en-US" altLang="zh-CN" dirty="0">
                <a:solidFill>
                  <a:srgbClr val="FFC000"/>
                </a:solidFill>
              </a:rPr>
              <a:t>UBML_Specification_json/xml.md</a:t>
            </a:r>
            <a:r>
              <a:rPr lang="zh-CN" altLang="en-US" dirty="0">
                <a:solidFill>
                  <a:srgbClr val="FFC000"/>
                </a:solidFill>
              </a:rPr>
              <a:t>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112" y="2362068"/>
            <a:ext cx="3397436" cy="2208368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 rot="16200000">
            <a:off x="729812" y="1866154"/>
            <a:ext cx="335886" cy="484632"/>
          </a:xfrm>
          <a:prstGeom prst="rightArrow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zh-CN" altLang="en-US" sz="20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80" name="右箭头 179"/>
          <p:cNvSpPr/>
          <p:nvPr/>
        </p:nvSpPr>
        <p:spPr>
          <a:xfrm rot="16200000">
            <a:off x="1679877" y="4008874"/>
            <a:ext cx="412019" cy="484632"/>
          </a:xfrm>
          <a:prstGeom prst="rightArrow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zh-CN" altLang="en-US" sz="20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497062" y="4437003"/>
            <a:ext cx="477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基于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UBML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标准，</a:t>
            </a:r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可按需扩展模型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种类、数量</a:t>
            </a:r>
            <a:endParaRPr lang="zh-CN" altLang="en-US" dirty="0"/>
          </a:p>
        </p:txBody>
      </p:sp>
      <p:sp>
        <p:nvSpPr>
          <p:cNvPr id="182" name="右箭头 181"/>
          <p:cNvSpPr/>
          <p:nvPr/>
        </p:nvSpPr>
        <p:spPr>
          <a:xfrm rot="16200000">
            <a:off x="4156888" y="4016602"/>
            <a:ext cx="412021" cy="484632"/>
          </a:xfrm>
          <a:prstGeom prst="rightArrow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zh-CN" altLang="en-US" sz="20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83" name="右箭头 182"/>
          <p:cNvSpPr/>
          <p:nvPr/>
        </p:nvSpPr>
        <p:spPr>
          <a:xfrm>
            <a:off x="5382167" y="5498740"/>
            <a:ext cx="493321" cy="348477"/>
          </a:xfrm>
          <a:prstGeom prst="rightArrow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zh-CN" altLang="en-US" sz="20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5903979" y="2108471"/>
            <a:ext cx="5967472" cy="4493366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右箭头 189"/>
          <p:cNvSpPr/>
          <p:nvPr/>
        </p:nvSpPr>
        <p:spPr>
          <a:xfrm rot="16200000">
            <a:off x="1989712" y="1884068"/>
            <a:ext cx="335886" cy="484632"/>
          </a:xfrm>
          <a:prstGeom prst="rightArrow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zh-CN" altLang="en-US" sz="20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91" name="右箭头 190"/>
          <p:cNvSpPr/>
          <p:nvPr/>
        </p:nvSpPr>
        <p:spPr>
          <a:xfrm rot="16200000">
            <a:off x="3306060" y="1886075"/>
            <a:ext cx="335886" cy="484632"/>
          </a:xfrm>
          <a:prstGeom prst="rightArrow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zh-CN" altLang="en-US" sz="20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04" name="右箭头 203"/>
          <p:cNvSpPr/>
          <p:nvPr/>
        </p:nvSpPr>
        <p:spPr>
          <a:xfrm rot="16200000">
            <a:off x="4622408" y="1888082"/>
            <a:ext cx="335886" cy="484632"/>
          </a:xfrm>
          <a:prstGeom prst="rightArrow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zh-CN" altLang="en-US" sz="20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05" name="右箭头 204"/>
          <p:cNvSpPr/>
          <p:nvPr/>
        </p:nvSpPr>
        <p:spPr>
          <a:xfrm>
            <a:off x="5389567" y="3098337"/>
            <a:ext cx="573626" cy="348477"/>
          </a:xfrm>
          <a:prstGeom prst="rightArrow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zh-CN" altLang="en-US" sz="20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84431" y="4905415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微内核</a:t>
            </a:r>
            <a:r>
              <a:rPr lang="zh-CN" altLang="en-US" dirty="0" smtClean="0">
                <a:solidFill>
                  <a:schemeClr val="lt1"/>
                </a:solidFill>
              </a:rPr>
              <a:t>的模型基本</a:t>
            </a:r>
            <a:r>
              <a:rPr lang="zh-CN" altLang="en-US" dirty="0">
                <a:solidFill>
                  <a:schemeClr val="lt1"/>
                </a:solidFill>
              </a:rPr>
              <a:t>结构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28393" y="2211380"/>
            <a:ext cx="2031325" cy="2470868"/>
            <a:chOff x="5928393" y="2211380"/>
            <a:chExt cx="2031325" cy="2470868"/>
          </a:xfrm>
        </p:grpSpPr>
        <p:sp>
          <p:nvSpPr>
            <p:cNvPr id="185" name="圆角矩形 184"/>
            <p:cNvSpPr/>
            <p:nvPr/>
          </p:nvSpPr>
          <p:spPr>
            <a:xfrm>
              <a:off x="6021399" y="2211380"/>
              <a:ext cx="1845315" cy="2470868"/>
            </a:xfrm>
            <a:prstGeom prst="roundRect">
              <a:avLst/>
            </a:prstGeom>
            <a:solidFill>
              <a:srgbClr val="27374C"/>
            </a:solidFill>
            <a:ln>
              <a:solidFill>
                <a:srgbClr val="283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r>
                <a:rPr lang="zh-CN" altLang="en-US" dirty="0" smtClean="0"/>
                <a:t>   </a:t>
              </a:r>
              <a:endParaRPr lang="en-US" altLang="zh-CN" dirty="0" smtClean="0"/>
            </a:p>
            <a:p>
              <a:pPr algn="ctr"/>
              <a:r>
                <a:rPr lang="zh-CN" altLang="en-US" dirty="0" smtClean="0"/>
                <a:t> </a:t>
              </a:r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 smtClean="0"/>
            </a:p>
            <a:p>
              <a:pPr algn="ctr"/>
              <a:r>
                <a:rPr lang="zh-CN" altLang="en-US" dirty="0" smtClean="0"/>
                <a:t>符合元数据基本结构的各类模型</a:t>
              </a:r>
              <a:endParaRPr lang="en-US" altLang="zh-CN" dirty="0" smtClean="0"/>
            </a:p>
            <a:p>
              <a:pPr algn="ctr"/>
              <a:r>
                <a:rPr lang="zh-CN" altLang="en-US" dirty="0" smtClean="0"/>
                <a:t>（</a:t>
              </a:r>
              <a:r>
                <a:rPr lang="en-US" altLang="zh-CN" dirty="0" smtClean="0"/>
                <a:t>BE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VO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EAPI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Form</a:t>
              </a:r>
              <a:r>
                <a:rPr lang="zh-CN" altLang="en-US" dirty="0" smtClean="0"/>
                <a:t>等）</a:t>
              </a:r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206" name="矩形 205"/>
            <p:cNvSpPr/>
            <p:nvPr/>
          </p:nvSpPr>
          <p:spPr>
            <a:xfrm>
              <a:off x="5928393" y="2416118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rgbClr val="FFC0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可扩展</a:t>
              </a:r>
              <a:r>
                <a:rPr lang="zh-CN" altLang="en-US" dirty="0">
                  <a:solidFill>
                    <a:schemeClr val="lt1"/>
                  </a:solidFill>
                </a:rPr>
                <a:t>的模型体系</a:t>
              </a:r>
            </a:p>
          </p:txBody>
        </p:sp>
      </p:grpSp>
      <p:sp>
        <p:nvSpPr>
          <p:cNvPr id="48" name="右箭头 47"/>
          <p:cNvSpPr/>
          <p:nvPr/>
        </p:nvSpPr>
        <p:spPr>
          <a:xfrm>
            <a:off x="7909945" y="3259668"/>
            <a:ext cx="439183" cy="283627"/>
          </a:xfrm>
          <a:prstGeom prst="rightArrow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zh-CN" altLang="en-US" sz="20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49" name="右箭头 48"/>
          <p:cNvSpPr/>
          <p:nvPr/>
        </p:nvSpPr>
        <p:spPr>
          <a:xfrm>
            <a:off x="8797502" y="5607781"/>
            <a:ext cx="301731" cy="239436"/>
          </a:xfrm>
          <a:prstGeom prst="rightArrow">
            <a:avLst>
              <a:gd name="adj1" fmla="val 50000"/>
              <a:gd name="adj2" fmla="val 44636"/>
            </a:avLst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zh-CN" altLang="en-US" sz="20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43741" y="2710074"/>
            <a:ext cx="46679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符合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r>
              <a:rPr lang="zh-CN" altLang="en-US" sz="1100" dirty="0" smtClean="0">
                <a:solidFill>
                  <a:schemeClr val="bg1"/>
                </a:solidFill>
              </a:rPr>
              <a:t>标准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r>
              <a:rPr lang="zh-CN" altLang="en-US" sz="1100" dirty="0" smtClean="0">
                <a:solidFill>
                  <a:schemeClr val="bg1"/>
                </a:solidFill>
              </a:rPr>
              <a:t>规范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688091" y="5064140"/>
            <a:ext cx="46679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基本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r>
              <a:rPr lang="zh-CN" altLang="en-US" sz="1100" dirty="0" smtClean="0">
                <a:solidFill>
                  <a:schemeClr val="bg1"/>
                </a:solidFill>
              </a:rPr>
              <a:t>结构</a:t>
            </a:r>
            <a:endParaRPr lang="en-US" altLang="zh-CN" sz="1100" dirty="0" smtClean="0">
              <a:solidFill>
                <a:schemeClr val="bg1"/>
              </a:solidFill>
            </a:endParaRPr>
          </a:p>
          <a:p>
            <a:r>
              <a:rPr lang="zh-CN" altLang="en-US" sz="1100" dirty="0" smtClean="0">
                <a:solidFill>
                  <a:schemeClr val="bg1"/>
                </a:solidFill>
              </a:rPr>
              <a:t>定义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48" grpId="0" animBg="1"/>
      <p:bldP spid="49" grpId="0" animBg="1"/>
      <p:bldP spid="5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 bwMode="auto">
          <a:xfrm>
            <a:off x="4084616" y="1218433"/>
            <a:ext cx="3096116" cy="4877501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72" name="标题 1"/>
          <p:cNvSpPr txBox="1"/>
          <p:nvPr/>
        </p:nvSpPr>
        <p:spPr bwMode="auto">
          <a:xfrm>
            <a:off x="427766" y="135898"/>
            <a:ext cx="9788081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创新点</a:t>
            </a:r>
            <a:r>
              <a:rPr lang="en-US" altLang="zh-CN" sz="2800" dirty="0">
                <a:solidFill>
                  <a:schemeClr val="accent4"/>
                </a:solidFill>
                <a:sym typeface="等线" panose="02010600030101010101" pitchFamily="2" charset="-122"/>
              </a:rPr>
              <a:t>3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：模型的开发语言无关性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 bwMode="auto">
          <a:xfrm>
            <a:off x="8570186" y="1218433"/>
            <a:ext cx="2590800" cy="4782589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960120" y="2656840"/>
            <a:ext cx="1819275" cy="154432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UBML-Designer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228974" y="5112750"/>
            <a:ext cx="136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通过模型</a:t>
            </a:r>
            <a:endParaRPr lang="en-US" altLang="zh-CN" dirty="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生成</a:t>
            </a:r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多语言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源码</a:t>
            </a:r>
          </a:p>
        </p:txBody>
      </p:sp>
      <p:cxnSp>
        <p:nvCxnSpPr>
          <p:cNvPr id="53" name="直接箭头连接符 52"/>
          <p:cNvCxnSpPr>
            <a:stCxn id="51" idx="3"/>
          </p:cNvCxnSpPr>
          <p:nvPr/>
        </p:nvCxnSpPr>
        <p:spPr>
          <a:xfrm flipV="1">
            <a:off x="6792750" y="5015346"/>
            <a:ext cx="1777436" cy="1"/>
          </a:xfrm>
          <a:prstGeom prst="straightConnector1">
            <a:avLst/>
          </a:prstGeom>
          <a:ln w="25400">
            <a:gradFill>
              <a:gsLst>
                <a:gs pos="0">
                  <a:schemeClr val="accent5"/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2465364" y="5105022"/>
            <a:ext cx="137344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可视化方式</a:t>
            </a:r>
            <a:endParaRPr lang="en-US" altLang="zh-CN" dirty="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构建模型</a:t>
            </a:r>
          </a:p>
        </p:txBody>
      </p:sp>
      <p:sp>
        <p:nvSpPr>
          <p:cNvPr id="55" name="剪去单角的矩形 54"/>
          <p:cNvSpPr/>
          <p:nvPr/>
        </p:nvSpPr>
        <p:spPr bwMode="auto">
          <a:xfrm>
            <a:off x="8892540" y="2472690"/>
            <a:ext cx="1921510" cy="695960"/>
          </a:xfrm>
          <a:prstGeom prst="snip1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Java  Code</a:t>
            </a:r>
          </a:p>
        </p:txBody>
      </p:sp>
      <p:sp>
        <p:nvSpPr>
          <p:cNvPr id="56" name="剪去单角的矩形 55"/>
          <p:cNvSpPr/>
          <p:nvPr/>
        </p:nvSpPr>
        <p:spPr>
          <a:xfrm>
            <a:off x="8893810" y="3582670"/>
            <a:ext cx="1920875" cy="695960"/>
          </a:xfrm>
          <a:prstGeom prst="snip1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C</a:t>
            </a:r>
            <a:r>
              <a:rPr lang="zh-CN" altLang="en-US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#  Code</a:t>
            </a: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57" name="剪去单角的矩形 56"/>
          <p:cNvSpPr/>
          <p:nvPr/>
        </p:nvSpPr>
        <p:spPr>
          <a:xfrm>
            <a:off x="8893810" y="4730750"/>
            <a:ext cx="1920875" cy="695960"/>
          </a:xfrm>
          <a:prstGeom prst="snip1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… …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4291446" y="1966369"/>
            <a:ext cx="2833524" cy="2430533"/>
            <a:chOff x="545" y="2002"/>
            <a:chExt cx="3880" cy="2964"/>
          </a:xfrm>
        </p:grpSpPr>
        <p:sp>
          <p:nvSpPr>
            <p:cNvPr id="59" name="剪去单角的矩形 58"/>
            <p:cNvSpPr/>
            <p:nvPr/>
          </p:nvSpPr>
          <p:spPr bwMode="auto">
            <a:xfrm>
              <a:off x="545" y="2002"/>
              <a:ext cx="3785" cy="2964"/>
            </a:xfrm>
            <a:prstGeom prst="snip1Rect">
              <a:avLst/>
            </a:prstGeom>
            <a:gradFill>
              <a:gsLst>
                <a:gs pos="0">
                  <a:srgbClr val="0086E9">
                    <a:alpha val="66000"/>
                  </a:srgbClr>
                </a:gs>
                <a:gs pos="100000">
                  <a:srgbClr val="02005B">
                    <a:lumMod val="24000"/>
                    <a:alpha val="56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t" anchorCtr="0" forceAA="0" compatLnSpc="0">
              <a:noAutofit/>
            </a:bodyPr>
            <a:lstStyle/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zh-CN" altLang="en-US" sz="2000" kern="0" noProof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SalesOrder.json</a:t>
              </a:r>
              <a:endParaRPr lang="zh-CN" altLang="en-US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endParaRPr lang="zh-CN" altLang="en-US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79" y="2776"/>
              <a:ext cx="3846" cy="1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{</a:t>
              </a:r>
              <a:endParaRPr lang="en-US" altLang="zh-CN" sz="14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  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"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Type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":"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BusinessEntity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",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   "kind": "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UbmlModel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",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   "Code": "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SalesOrder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",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   "Name": "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销售订单实体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"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}</a:t>
              </a: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8893958" y="1271384"/>
            <a:ext cx="22118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模型可根据实际需求，生成不同的开发语言源码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263337" y="1286584"/>
            <a:ext cx="2914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模型为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DSL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描述（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JSON/XML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）</a:t>
            </a:r>
            <a:endParaRPr lang="en-US" altLang="zh-CN" sz="1600" dirty="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与具体开发语言解耦</a:t>
            </a:r>
          </a:p>
        </p:txBody>
      </p:sp>
      <p:cxnSp>
        <p:nvCxnSpPr>
          <p:cNvPr id="63" name="肘形连接符 62"/>
          <p:cNvCxnSpPr>
            <a:stCxn id="50" idx="2"/>
            <a:endCxn id="51" idx="1"/>
          </p:cNvCxnSpPr>
          <p:nvPr/>
        </p:nvCxnSpPr>
        <p:spPr>
          <a:xfrm rot="16200000" flipH="1">
            <a:off x="2790504" y="3280413"/>
            <a:ext cx="814187" cy="2655679"/>
          </a:xfrm>
          <a:prstGeom prst="bentConnector2">
            <a:avLst/>
          </a:prstGeom>
          <a:ln w="25400">
            <a:gradFill>
              <a:gsLst>
                <a:gs pos="0">
                  <a:schemeClr val="accent5"/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1038822" y="1898327"/>
            <a:ext cx="1661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低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代码设计器</a:t>
            </a:r>
            <a:endParaRPr lang="en-US" altLang="zh-CN" dirty="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GS Cloud IDE</a:t>
            </a:r>
          </a:p>
        </p:txBody>
      </p:sp>
      <p:sp>
        <p:nvSpPr>
          <p:cNvPr id="51" name="矩形 50"/>
          <p:cNvSpPr/>
          <p:nvPr/>
        </p:nvSpPr>
        <p:spPr bwMode="auto">
          <a:xfrm>
            <a:off x="4525437" y="4686417"/>
            <a:ext cx="2267313" cy="65786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lvl="0" algn="ctr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UBML-Models</a:t>
            </a:r>
          </a:p>
        </p:txBody>
      </p:sp>
    </p:spTree>
    <p:extLst>
      <p:ext uri="{BB962C8B-B14F-4D97-AF65-F5344CB8AC3E}">
        <p14:creationId xmlns:p14="http://schemas.microsoft.com/office/powerpoint/2010/main" val="238307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文本框 150"/>
          <p:cNvSpPr txBox="1"/>
          <p:nvPr/>
        </p:nvSpPr>
        <p:spPr bwMode="auto">
          <a:xfrm>
            <a:off x="314709" y="1181520"/>
            <a:ext cx="6440043" cy="4110327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600" dirty="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600" dirty="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600" dirty="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600" dirty="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600" dirty="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 bwMode="auto">
          <a:xfrm>
            <a:off x="8031540" y="1181519"/>
            <a:ext cx="3496786" cy="4110327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800" dirty="0">
              <a:solidFill>
                <a:srgbClr val="FFC10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800" dirty="0">
              <a:solidFill>
                <a:srgbClr val="FFC10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800" dirty="0">
              <a:solidFill>
                <a:srgbClr val="FFC10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800" dirty="0">
              <a:solidFill>
                <a:srgbClr val="FFC10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800" dirty="0">
              <a:solidFill>
                <a:srgbClr val="FFC10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800" dirty="0">
              <a:solidFill>
                <a:srgbClr val="FFC10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800" dirty="0">
              <a:solidFill>
                <a:srgbClr val="FFC10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 algn="ctr">
              <a:lnSpc>
                <a:spcPct val="100000"/>
              </a:lnSpc>
              <a:buFontTx/>
              <a:buNone/>
            </a:pPr>
            <a:endParaRPr lang="en-US" altLang="zh-CN" sz="1800" dirty="0">
              <a:solidFill>
                <a:srgbClr val="FFC10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72" name="标题 1"/>
          <p:cNvSpPr txBox="1"/>
          <p:nvPr/>
        </p:nvSpPr>
        <p:spPr bwMode="auto">
          <a:xfrm>
            <a:off x="427766" y="135898"/>
            <a:ext cx="9788081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创新点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4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：模型工程化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854333" y="2786329"/>
            <a:ext cx="201360" cy="306651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AEDE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111904" y="5600083"/>
            <a:ext cx="201360" cy="603113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AEDE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6361601" y="5773003"/>
            <a:ext cx="201360" cy="235281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AEDE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088179" y="5778383"/>
            <a:ext cx="201360" cy="235281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8759" y="3855276"/>
            <a:ext cx="268964" cy="25803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47563" y="5716069"/>
            <a:ext cx="989247" cy="349576"/>
            <a:chOff x="234445" y="5930631"/>
            <a:chExt cx="989247" cy="349576"/>
          </a:xfrm>
        </p:grpSpPr>
        <p:sp>
          <p:nvSpPr>
            <p:cNvPr id="105" name="圆角矩形 104"/>
            <p:cNvSpPr/>
            <p:nvPr/>
          </p:nvSpPr>
          <p:spPr>
            <a:xfrm>
              <a:off x="234445" y="5930631"/>
              <a:ext cx="989247" cy="33875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>
              <a:solidFill>
                <a:srgbClr val="FFFFFF"/>
              </a:solidFill>
            </a:ln>
            <a:effectLst/>
          </p:spPr>
          <p:txBody>
            <a:bodyPr vert="horz" wrap="square" lIns="108000" tIns="45720" rIns="125999" bIns="45720" numCol="1" rtlCol="0" anchor="ctr" anchorCtr="0" compatLnSpc="1"/>
            <a:lstStyle/>
            <a:p>
              <a:pPr algn="r" defTabSz="9144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000" dirty="0" smtClean="0">
                <a:solidFill>
                  <a:srgbClr val="808080">
                    <a:lumMod val="50000"/>
                  </a:srgbClr>
                </a:solidFill>
                <a:latin typeface="黑体" panose="02010600030101010101" pitchFamily="49" charset="-122"/>
                <a:ea typeface="黑体" panose="02010600030101010101" pitchFamily="49" charset="-122"/>
                <a:cs typeface="+mn-ea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262160" y="5952350"/>
              <a:ext cx="383605" cy="30439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86E9">
                    <a:alpha val="100000"/>
                  </a:srgbClr>
                </a:gs>
                <a:gs pos="100000">
                  <a:srgbClr val="02005B">
                    <a:lumMod val="24000"/>
                    <a:alpha val="100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t" anchorCtr="0" forceAA="0" compatLnSpc="0">
              <a:noAutofit/>
            </a:bodyPr>
            <a:lstStyle/>
            <a:p>
              <a:pPr defTabSz="914400" hangingPunct="1">
                <a:lnSpc>
                  <a:spcPct val="150000"/>
                </a:lnSpc>
                <a:defRPr/>
              </a:pPr>
              <a:endParaRPr lang="zh-CN" altLang="en-US" b="1" dirty="0" smtClean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pic>
          <p:nvPicPr>
            <p:cNvPr id="107" name="图形 32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44" y="6033392"/>
              <a:ext cx="196527" cy="169215"/>
            </a:xfrm>
            <a:prstGeom prst="rect">
              <a:avLst/>
            </a:prstGeom>
          </p:spPr>
        </p:pic>
        <p:sp>
          <p:nvSpPr>
            <p:cNvPr id="130" name="文本框 129"/>
            <p:cNvSpPr txBox="1"/>
            <p:nvPr/>
          </p:nvSpPr>
          <p:spPr>
            <a:xfrm>
              <a:off x="606321" y="5941653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200" hangingPunct="1"/>
              <a:r>
                <a:rPr lang="zh-CN" altLang="en-US" sz="16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开发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38266" y="5714271"/>
            <a:ext cx="986992" cy="356645"/>
            <a:chOff x="1629658" y="5930631"/>
            <a:chExt cx="986992" cy="356645"/>
          </a:xfrm>
        </p:grpSpPr>
        <p:sp>
          <p:nvSpPr>
            <p:cNvPr id="111" name="圆角矩形 110"/>
            <p:cNvSpPr/>
            <p:nvPr/>
          </p:nvSpPr>
          <p:spPr>
            <a:xfrm>
              <a:off x="1629658" y="5930631"/>
              <a:ext cx="983893" cy="33875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>
              <a:solidFill>
                <a:srgbClr val="FFFFFF"/>
              </a:solidFill>
            </a:ln>
            <a:effectLst/>
          </p:spPr>
          <p:txBody>
            <a:bodyPr rot="0" spcFirstLastPara="0" vertOverflow="overflow" horzOverflow="overflow" vert="horz" wrap="square" lIns="108000" tIns="45720" rIns="125999" bIns="45720" numCol="1" spcCol="0" rtlCol="0" fromWordArt="0" anchor="ctr" anchorCtr="0" forceAA="0" compatLnSpc="1">
              <a:noAutofit/>
            </a:bodyPr>
            <a:lstStyle/>
            <a:p>
              <a:pPr algn="r" defTabSz="9144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1000" dirty="0" smtClean="0">
                  <a:solidFill>
                    <a:srgbClr val="396A7A"/>
                  </a:solidFill>
                  <a:latin typeface="黑体" panose="02010600030101010101" pitchFamily="49" charset="-122"/>
                  <a:ea typeface="黑体" panose="02010600030101010101" pitchFamily="49" charset="-122"/>
                  <a:cs typeface="+mn-ea"/>
                </a:rPr>
                <a:t> </a:t>
              </a:r>
            </a:p>
          </p:txBody>
        </p:sp>
        <p:sp>
          <p:nvSpPr>
            <p:cNvPr id="112" name="圆角矩形 111"/>
            <p:cNvSpPr/>
            <p:nvPr/>
          </p:nvSpPr>
          <p:spPr bwMode="auto">
            <a:xfrm>
              <a:off x="1659263" y="5950405"/>
              <a:ext cx="437146" cy="30471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86E9">
                    <a:alpha val="100000"/>
                  </a:srgbClr>
                </a:gs>
                <a:gs pos="100000">
                  <a:srgbClr val="02005B">
                    <a:lumMod val="24000"/>
                    <a:alpha val="100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t" anchorCtr="0" forceAA="0" compatLnSpc="0">
              <a:noAutofit/>
            </a:bodyPr>
            <a:lstStyle/>
            <a:p>
              <a:pPr defTabSz="914400" hangingPunct="1">
                <a:lnSpc>
                  <a:spcPct val="150000"/>
                </a:lnSpc>
                <a:defRPr/>
              </a:pPr>
              <a:endParaRPr lang="zh-CN" altLang="en-US" b="1" dirty="0" smtClean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791540" y="5948722"/>
              <a:ext cx="825110" cy="338554"/>
              <a:chOff x="1791540" y="5948722"/>
              <a:chExt cx="825110" cy="338554"/>
            </a:xfrm>
          </p:grpSpPr>
          <p:pic>
            <p:nvPicPr>
              <p:cNvPr id="113" name="图形 6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1540" y="6023343"/>
                <a:ext cx="165032" cy="159166"/>
              </a:xfrm>
              <a:prstGeom prst="rect">
                <a:avLst/>
              </a:prstGeom>
            </p:spPr>
          </p:pic>
          <p:sp>
            <p:nvSpPr>
              <p:cNvPr id="131" name="文本框 130"/>
              <p:cNvSpPr txBox="1"/>
              <p:nvPr/>
            </p:nvSpPr>
            <p:spPr>
              <a:xfrm>
                <a:off x="2021615" y="5948722"/>
                <a:ext cx="5950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hangingPunct="1"/>
                <a:r>
                  <a:rPr lang="zh-CN" altLang="en-US" sz="1600" kern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构建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5324800" y="5710669"/>
            <a:ext cx="1013498" cy="343809"/>
            <a:chOff x="2968810" y="5925576"/>
            <a:chExt cx="1013498" cy="343809"/>
          </a:xfrm>
        </p:grpSpPr>
        <p:sp>
          <p:nvSpPr>
            <p:cNvPr id="108" name="圆角矩形 107"/>
            <p:cNvSpPr/>
            <p:nvPr/>
          </p:nvSpPr>
          <p:spPr>
            <a:xfrm>
              <a:off x="2968810" y="5930307"/>
              <a:ext cx="1013498" cy="339078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>
              <a:solidFill>
                <a:srgbClr val="FFFFFF"/>
              </a:solidFill>
            </a:ln>
            <a:effectLst/>
          </p:spPr>
          <p:txBody>
            <a:bodyPr rot="0" spcFirstLastPara="0" vertOverflow="overflow" horzOverflow="overflow" vert="horz" wrap="square" lIns="108000" tIns="45720" rIns="125999" bIns="45720" numCol="1" spcCol="0" rtlCol="0" fromWordArt="0" anchor="ctr" anchorCtr="0" forceAA="0" compatLnSpc="1">
              <a:noAutofit/>
            </a:bodyPr>
            <a:lstStyle/>
            <a:p>
              <a:pPr algn="l" defTabSz="4572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900" kern="1200" dirty="0">
                <a:solidFill>
                  <a:srgbClr val="396A7A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09" name="圆角矩形 108"/>
            <p:cNvSpPr/>
            <p:nvPr/>
          </p:nvSpPr>
          <p:spPr bwMode="auto">
            <a:xfrm>
              <a:off x="2996211" y="5944895"/>
              <a:ext cx="383605" cy="30504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86E9">
                    <a:alpha val="100000"/>
                  </a:srgbClr>
                </a:gs>
                <a:gs pos="100000">
                  <a:srgbClr val="02005B">
                    <a:lumMod val="24000"/>
                    <a:alpha val="100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t" anchorCtr="0" forceAA="0" compatLnSpc="0">
              <a:noAutofit/>
            </a:bodyPr>
            <a:lstStyle/>
            <a:p>
              <a:pPr defTabSz="914400" hangingPunct="1">
                <a:lnSpc>
                  <a:spcPct val="150000"/>
                </a:lnSpc>
                <a:defRPr/>
              </a:pPr>
              <a:endParaRPr lang="zh-CN" altLang="en-US" b="1" dirty="0" smtClean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pic>
          <p:nvPicPr>
            <p:cNvPr id="110" name="图形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632" y="5994168"/>
              <a:ext cx="218258" cy="206818"/>
            </a:xfrm>
            <a:prstGeom prst="rect">
              <a:avLst/>
            </a:prstGeom>
          </p:spPr>
        </p:pic>
        <p:sp>
          <p:nvSpPr>
            <p:cNvPr id="132" name="矩形 131"/>
            <p:cNvSpPr/>
            <p:nvPr/>
          </p:nvSpPr>
          <p:spPr>
            <a:xfrm>
              <a:off x="3333649" y="5925576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测试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630348" y="5730217"/>
            <a:ext cx="1032042" cy="340699"/>
            <a:chOff x="4336938" y="5929983"/>
            <a:chExt cx="1032042" cy="340699"/>
          </a:xfrm>
        </p:grpSpPr>
        <p:sp>
          <p:nvSpPr>
            <p:cNvPr id="114" name="圆角矩形 113"/>
            <p:cNvSpPr/>
            <p:nvPr/>
          </p:nvSpPr>
          <p:spPr>
            <a:xfrm>
              <a:off x="4336938" y="5929983"/>
              <a:ext cx="1028615" cy="340699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>
              <a:solidFill>
                <a:srgbClr val="FFFFFF"/>
              </a:solidFill>
            </a:ln>
            <a:effectLst/>
          </p:spPr>
          <p:txBody>
            <a:bodyPr rot="0" spcFirstLastPara="0" vertOverflow="overflow" horzOverflow="overflow" vert="horz" wrap="square" lIns="108000" tIns="45720" rIns="125999" bIns="45720" numCol="1" spcCol="0" rtlCol="0" fromWordArt="0" anchor="ctr" anchorCtr="0" forceAA="0" compatLnSpc="1">
              <a:noAutofit/>
            </a:bodyPr>
            <a:lstStyle/>
            <a:p>
              <a:pPr algn="r" defTabSz="9144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000" dirty="0" smtClean="0">
                <a:solidFill>
                  <a:srgbClr val="396A7A"/>
                </a:solidFill>
                <a:latin typeface="黑体" panose="02010600030101010101" pitchFamily="49" charset="-122"/>
                <a:ea typeface="黑体" panose="02010600030101010101" pitchFamily="49" charset="-122"/>
                <a:cs typeface="+mn-ea"/>
              </a:endParaRPr>
            </a:p>
          </p:txBody>
        </p:sp>
        <p:sp>
          <p:nvSpPr>
            <p:cNvPr id="115" name="圆角矩形 114"/>
            <p:cNvSpPr/>
            <p:nvPr/>
          </p:nvSpPr>
          <p:spPr bwMode="auto">
            <a:xfrm>
              <a:off x="4380715" y="5941653"/>
              <a:ext cx="383605" cy="30666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86E9">
                    <a:alpha val="100000"/>
                  </a:srgbClr>
                </a:gs>
                <a:gs pos="100000">
                  <a:srgbClr val="02005B">
                    <a:lumMod val="24000"/>
                    <a:alpha val="100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t" anchorCtr="0" forceAA="0" compatLnSpc="0">
              <a:noAutofit/>
            </a:bodyPr>
            <a:lstStyle/>
            <a:p>
              <a:pPr defTabSz="914400" hangingPunct="1">
                <a:lnSpc>
                  <a:spcPct val="150000"/>
                </a:lnSpc>
                <a:defRPr/>
              </a:pPr>
              <a:endParaRPr lang="zh-CN" altLang="en-US" b="1" dirty="0" smtClean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pic>
          <p:nvPicPr>
            <p:cNvPr id="116" name="图形 7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342" y="6003893"/>
              <a:ext cx="220148" cy="192879"/>
            </a:xfrm>
            <a:prstGeom prst="rect">
              <a:avLst/>
            </a:prstGeom>
          </p:spPr>
        </p:pic>
        <p:sp>
          <p:nvSpPr>
            <p:cNvPr id="133" name="矩形 132"/>
            <p:cNvSpPr/>
            <p:nvPr/>
          </p:nvSpPr>
          <p:spPr>
            <a:xfrm>
              <a:off x="4773945" y="5931784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打包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491127" y="5731461"/>
            <a:ext cx="1033339" cy="340355"/>
            <a:chOff x="9330107" y="5924728"/>
            <a:chExt cx="1033339" cy="340355"/>
          </a:xfrm>
        </p:grpSpPr>
        <p:sp>
          <p:nvSpPr>
            <p:cNvPr id="120" name="圆角矩形 119"/>
            <p:cNvSpPr/>
            <p:nvPr/>
          </p:nvSpPr>
          <p:spPr>
            <a:xfrm>
              <a:off x="9330107" y="5924728"/>
              <a:ext cx="1033339" cy="33810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>
              <a:solidFill>
                <a:srgbClr val="FFFFFF"/>
              </a:solidFill>
            </a:ln>
            <a:effectLst/>
          </p:spPr>
          <p:txBody>
            <a:bodyPr rot="0" spcFirstLastPara="0" vertOverflow="overflow" horzOverflow="overflow" vert="horz" wrap="square" lIns="108000" tIns="45720" rIns="125999" bIns="45720" numCol="1" spcCol="0" rtlCol="0" fromWordArt="0" anchor="ctr" anchorCtr="0" forceAA="0" compatLnSpc="1">
              <a:noAutofit/>
            </a:bodyPr>
            <a:lstStyle/>
            <a:p>
              <a:pPr algn="r" defTabSz="9144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CN" altLang="en-US" sz="1000" dirty="0" smtClean="0">
                <a:solidFill>
                  <a:srgbClr val="396A7A"/>
                </a:solidFill>
                <a:latin typeface="黑体" panose="02010600030101010101" pitchFamily="49" charset="-122"/>
                <a:ea typeface="黑体" panose="02010600030101010101" pitchFamily="49" charset="-122"/>
                <a:cs typeface="+mn-ea"/>
              </a:endParaRPr>
            </a:p>
          </p:txBody>
        </p:sp>
        <p:sp>
          <p:nvSpPr>
            <p:cNvPr id="121" name="圆角矩形 120"/>
            <p:cNvSpPr/>
            <p:nvPr/>
          </p:nvSpPr>
          <p:spPr bwMode="auto">
            <a:xfrm>
              <a:off x="9372310" y="5943205"/>
              <a:ext cx="383605" cy="30439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86E9">
                    <a:alpha val="100000"/>
                  </a:srgbClr>
                </a:gs>
                <a:gs pos="100000">
                  <a:srgbClr val="02005B">
                    <a:lumMod val="24000"/>
                    <a:alpha val="100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t" anchorCtr="0" forceAA="0" compatLnSpc="0">
              <a:noAutofit/>
            </a:bodyPr>
            <a:lstStyle/>
            <a:p>
              <a:pPr defTabSz="914400" hangingPunct="1">
                <a:lnSpc>
                  <a:spcPct val="150000"/>
                </a:lnSpc>
                <a:defRPr/>
              </a:pPr>
              <a:endParaRPr lang="zh-CN" altLang="en-US" b="1" dirty="0" smtClean="0">
                <a:solidFill>
                  <a:prstClr val="white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pic>
          <p:nvPicPr>
            <p:cNvPr id="122" name="图形 7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596" y="6020033"/>
              <a:ext cx="137317" cy="150737"/>
            </a:xfrm>
            <a:prstGeom prst="rect">
              <a:avLst/>
            </a:prstGeom>
          </p:spPr>
        </p:pic>
        <p:sp>
          <p:nvSpPr>
            <p:cNvPr id="134" name="矩形 133"/>
            <p:cNvSpPr/>
            <p:nvPr/>
          </p:nvSpPr>
          <p:spPr>
            <a:xfrm>
              <a:off x="9761288" y="5926529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kern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部署</a:t>
              </a:r>
            </a:p>
          </p:txBody>
        </p:sp>
      </p:grpSp>
      <p:sp>
        <p:nvSpPr>
          <p:cNvPr id="135" name="文本框 134"/>
          <p:cNvSpPr txBox="1"/>
          <p:nvPr/>
        </p:nvSpPr>
        <p:spPr>
          <a:xfrm>
            <a:off x="487976" y="1219510"/>
            <a:ext cx="3712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hangingPunct="1"/>
            <a:r>
              <a:rPr lang="zh-CN" altLang="en-US" sz="2000" kern="1200" dirty="0" smtClean="0">
                <a:solidFill>
                  <a:srgbClr val="FFC10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基于</a:t>
            </a:r>
            <a:r>
              <a:rPr lang="en-US" altLang="zh-CN" sz="2000" kern="1200" dirty="0" smtClean="0">
                <a:solidFill>
                  <a:srgbClr val="FFC10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UBML</a:t>
            </a:r>
            <a:r>
              <a:rPr lang="zh-CN" altLang="en-US" sz="2000" kern="1200" dirty="0" smtClean="0">
                <a:solidFill>
                  <a:srgbClr val="FFC10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的低代码开发流程</a:t>
            </a:r>
          </a:p>
        </p:txBody>
      </p:sp>
      <p:sp>
        <p:nvSpPr>
          <p:cNvPr id="136" name="文本框 135"/>
          <p:cNvSpPr txBox="1"/>
          <p:nvPr/>
        </p:nvSpPr>
        <p:spPr>
          <a:xfrm>
            <a:off x="2268927" y="6308874"/>
            <a:ext cx="825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hangingPunct="1"/>
            <a:r>
              <a:rPr lang="en-US" altLang="zh-CN" kern="1200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  <a:cs typeface="Arial" panose="020B0604020202090204" pitchFamily="34" charset="0"/>
              </a:rPr>
              <a:t>UBML</a:t>
            </a:r>
            <a:r>
              <a:rPr lang="zh-CN" altLang="en-US" kern="1200" dirty="0" smtClean="0">
                <a:solidFill>
                  <a:srgbClr val="FFC101"/>
                </a:solidFill>
                <a:latin typeface="Arial" panose="020B0604020202090204" pitchFamily="34" charset="0"/>
                <a:ea typeface="微软雅黑" panose="020B0502040204020203" pitchFamily="34" charset="-122"/>
                <a:cs typeface="Arial" panose="020B0604020202090204" pitchFamily="34" charset="0"/>
              </a:rPr>
              <a:t>模型即源码</a:t>
            </a:r>
            <a:r>
              <a:rPr lang="zh-CN" altLang="en-US" kern="1200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  <a:cs typeface="Arial" panose="020B0604020202090204" pitchFamily="34" charset="0"/>
              </a:rPr>
              <a:t>，可与主流研发管理工具集成，</a:t>
            </a:r>
            <a:r>
              <a:rPr lang="zh-CN" altLang="en-US" dirty="0">
                <a:solidFill>
                  <a:srgbClr val="FFC101"/>
                </a:solidFill>
                <a:latin typeface="Arial" panose="020B0604020202090204" pitchFamily="34" charset="0"/>
                <a:ea typeface="微软雅黑" panose="020B0502040204020203" pitchFamily="34" charset="-122"/>
                <a:cs typeface="Arial" panose="020B0604020202090204" pitchFamily="34" charset="0"/>
              </a:rPr>
              <a:t>支持</a:t>
            </a:r>
            <a:r>
              <a:rPr lang="en-US" altLang="zh-CN" dirty="0">
                <a:solidFill>
                  <a:srgbClr val="FFC101"/>
                </a:solidFill>
                <a:latin typeface="Arial" panose="020B0604020202090204" pitchFamily="34" charset="0"/>
                <a:ea typeface="微软雅黑" panose="020B0502040204020203" pitchFamily="34" charset="-122"/>
                <a:cs typeface="Arial" panose="020B0604020202090204" pitchFamily="34" charset="0"/>
              </a:rPr>
              <a:t>DevOps</a:t>
            </a:r>
            <a:r>
              <a:rPr lang="zh-CN" altLang="en-US" kern="1200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  <a:cs typeface="Arial" panose="020B0604020202090204" pitchFamily="34" charset="0"/>
              </a:rPr>
              <a:t>流水线</a:t>
            </a:r>
            <a:endParaRPr lang="en-US" altLang="zh-CN" kern="1200" dirty="0" smtClean="0">
              <a:solidFill>
                <a:schemeClr val="bg1"/>
              </a:solidFill>
              <a:latin typeface="Arial" panose="020B0604020202090204" pitchFamily="34" charset="0"/>
              <a:ea typeface="微软雅黑" panose="020B0502040204020203" pitchFamily="34" charset="-122"/>
              <a:cs typeface="Arial" panose="020B0604020202090204" pitchFamily="34" charset="0"/>
            </a:endParaRPr>
          </a:p>
        </p:txBody>
      </p:sp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508" y="1809557"/>
            <a:ext cx="815659" cy="81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890" y="3956170"/>
            <a:ext cx="3030507" cy="80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/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396" y="2833212"/>
            <a:ext cx="1728660" cy="69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620" y="2833212"/>
            <a:ext cx="1069547" cy="106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88" y="1329215"/>
            <a:ext cx="2626052" cy="175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463766" y="2006556"/>
            <a:ext cx="3203262" cy="1792566"/>
            <a:chOff x="427766" y="1809908"/>
            <a:chExt cx="3203262" cy="1792566"/>
          </a:xfrm>
        </p:grpSpPr>
        <p:pic>
          <p:nvPicPr>
            <p:cNvPr id="144" name="图片 14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66" y="1809908"/>
              <a:ext cx="3176904" cy="1786116"/>
            </a:xfrm>
            <a:prstGeom prst="rect">
              <a:avLst/>
            </a:prstGeom>
          </p:spPr>
        </p:pic>
        <p:sp>
          <p:nvSpPr>
            <p:cNvPr id="8" name="剪去对角的矩形 7"/>
            <p:cNvSpPr/>
            <p:nvPr/>
          </p:nvSpPr>
          <p:spPr>
            <a:xfrm>
              <a:off x="2041133" y="3040450"/>
              <a:ext cx="1589895" cy="562024"/>
            </a:xfrm>
            <a:prstGeom prst="snip2DiagRect">
              <a:avLst>
                <a:gd name="adj1" fmla="val 0"/>
                <a:gd name="adj2" fmla="val 46668"/>
              </a:avLst>
            </a:prstGeom>
            <a:gradFill>
              <a:gsLst>
                <a:gs pos="0">
                  <a:srgbClr val="0086E9">
                    <a:alpha val="66000"/>
                  </a:srgbClr>
                </a:gs>
                <a:gs pos="100000">
                  <a:srgbClr val="02005B">
                    <a:lumMod val="24000"/>
                    <a:alpha val="56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lstStyle/>
            <a:p>
              <a:pPr algn="ctr"/>
              <a:r>
                <a:rPr lang="zh-CN" altLang="en-US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建模</a:t>
              </a:r>
              <a:r>
                <a:rPr lang="en-US" altLang="zh-CN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+</a:t>
              </a:r>
              <a:r>
                <a:rPr lang="zh-CN" altLang="en-US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开发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425382" y="1940684"/>
            <a:ext cx="1878405" cy="1553710"/>
            <a:chOff x="3515823" y="3656443"/>
            <a:chExt cx="1205334" cy="1553710"/>
          </a:xfrm>
        </p:grpSpPr>
        <p:sp>
          <p:nvSpPr>
            <p:cNvPr id="16" name="折角形 15"/>
            <p:cNvSpPr/>
            <p:nvPr/>
          </p:nvSpPr>
          <p:spPr>
            <a:xfrm>
              <a:off x="3515823" y="4198213"/>
              <a:ext cx="1205334" cy="457200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account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.be</a:t>
              </a:r>
              <a:endPara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45" name="折角形 144"/>
            <p:cNvSpPr/>
            <p:nvPr/>
          </p:nvSpPr>
          <p:spPr>
            <a:xfrm>
              <a:off x="3515823" y="4752953"/>
              <a:ext cx="1205334" cy="457200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kern="0" dirty="0" err="1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account</a:t>
              </a:r>
              <a:r>
                <a:rPr lang="en-US" altLang="zh-CN" kern="0" dirty="0" err="1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.vo</a:t>
              </a:r>
              <a:endPara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46" name="折角形 145"/>
            <p:cNvSpPr/>
            <p:nvPr/>
          </p:nvSpPr>
          <p:spPr>
            <a:xfrm>
              <a:off x="3515823" y="3656443"/>
              <a:ext cx="1205334" cy="457200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kern="0" dirty="0" err="1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account.eapi</a:t>
              </a:r>
              <a:endPara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</p:grpSp>
      <p:pic>
        <p:nvPicPr>
          <p:cNvPr id="150" name="图片 14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AEDE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536856" y="5594468"/>
            <a:ext cx="201360" cy="60311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084016" y="1514502"/>
            <a:ext cx="26581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  <a:cs typeface="Arial" panose="020B0604020202090204" pitchFamily="34" charset="0"/>
              </a:rPr>
              <a:t>将</a:t>
            </a:r>
            <a:r>
              <a:rPr lang="en-US" altLang="zh-CN" sz="1400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  <a:cs typeface="Arial" panose="020B0604020202090204" pitchFamily="34" charset="0"/>
              </a:rPr>
              <a:t>UBML</a:t>
            </a:r>
            <a:r>
              <a:rPr lang="zh-CN" altLang="en-US" sz="1400" dirty="0" smtClean="0">
                <a:solidFill>
                  <a:schemeClr val="bg1"/>
                </a:solidFill>
                <a:latin typeface="Arial" panose="020B0604020202090204" pitchFamily="34" charset="0"/>
                <a:ea typeface="微软雅黑" panose="020B0502040204020203" pitchFamily="34" charset="-122"/>
                <a:cs typeface="Arial" panose="020B0604020202090204" pitchFamily="34" charset="0"/>
              </a:rPr>
              <a:t>模型作为源码统一管理</a:t>
            </a:r>
            <a:endParaRPr lang="en-US" altLang="zh-CN" sz="1400" dirty="0" smtClean="0">
              <a:solidFill>
                <a:schemeClr val="bg1"/>
              </a:solidFill>
              <a:latin typeface="Arial" panose="020B0604020202090204" pitchFamily="34" charset="0"/>
              <a:ea typeface="微软雅黑" panose="020B0502040204020203" pitchFamily="34" charset="-122"/>
              <a:cs typeface="Arial" panose="020B060402020209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424438" y="3563241"/>
            <a:ext cx="1886453" cy="1583904"/>
            <a:chOff x="6244596" y="2780559"/>
            <a:chExt cx="1213611" cy="1583904"/>
          </a:xfrm>
        </p:grpSpPr>
        <p:sp>
          <p:nvSpPr>
            <p:cNvPr id="153" name="折角形 152"/>
            <p:cNvSpPr/>
            <p:nvPr/>
          </p:nvSpPr>
          <p:spPr>
            <a:xfrm>
              <a:off x="6252873" y="2780559"/>
              <a:ext cx="1205334" cy="457200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account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.java</a:t>
              </a:r>
              <a:endPara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54" name="折角形 153"/>
            <p:cNvSpPr/>
            <p:nvPr/>
          </p:nvSpPr>
          <p:spPr>
            <a:xfrm>
              <a:off x="6252873" y="3907263"/>
              <a:ext cx="1205334" cy="457200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kern="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Account_form.js</a:t>
              </a:r>
              <a:endPara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156" name="折角形 155"/>
            <p:cNvSpPr/>
            <p:nvPr/>
          </p:nvSpPr>
          <p:spPr>
            <a:xfrm>
              <a:off x="6244596" y="3361014"/>
              <a:ext cx="1205334" cy="457200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kern="0" dirty="0" err="1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account</a:t>
              </a:r>
              <a:r>
                <a:rPr lang="en-US" altLang="zh-CN" kern="0" dirty="0" err="1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.c</a:t>
              </a:r>
              <a:r>
                <a:rPr lang="en-US" altLang="zh-CN" kern="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#</a:t>
              </a:r>
              <a:endPara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</p:grpSp>
      <p:sp>
        <p:nvSpPr>
          <p:cNvPr id="21" name="流程图: 磁盘 20"/>
          <p:cNvSpPr/>
          <p:nvPr/>
        </p:nvSpPr>
        <p:spPr>
          <a:xfrm>
            <a:off x="508678" y="4204560"/>
            <a:ext cx="3067016" cy="612648"/>
          </a:xfrm>
          <a:prstGeom prst="flowChartMagneticDisk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solidFill>
              <a:schemeClr val="accent1">
                <a:shade val="50000"/>
              </a:schemeClr>
            </a:solidFill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r>
              <a:rPr lang="en-US" altLang="zh-CN" sz="20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UBML</a:t>
            </a:r>
            <a:endParaRPr lang="zh-CN" altLang="en-US" sz="20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36555" y="4869861"/>
            <a:ext cx="2031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统一业务建模语言</a:t>
            </a:r>
          </a:p>
        </p:txBody>
      </p:sp>
      <p:sp>
        <p:nvSpPr>
          <p:cNvPr id="159" name="文本框 158"/>
          <p:cNvSpPr txBox="1"/>
          <p:nvPr/>
        </p:nvSpPr>
        <p:spPr>
          <a:xfrm>
            <a:off x="9347901" y="1228854"/>
            <a:ext cx="977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hangingPunct="1"/>
            <a:r>
              <a:rPr lang="zh-CN" altLang="en-US" sz="2000" dirty="0">
                <a:solidFill>
                  <a:srgbClr val="FFC10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制品库</a:t>
            </a:r>
            <a:endParaRPr lang="zh-CN" altLang="en-US" sz="2000" kern="1200" dirty="0" smtClean="0">
              <a:solidFill>
                <a:srgbClr val="FFC10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grpSp>
        <p:nvGrpSpPr>
          <p:cNvPr id="168" name="组合 167"/>
          <p:cNvGrpSpPr/>
          <p:nvPr/>
        </p:nvGrpSpPr>
        <p:grpSpPr>
          <a:xfrm>
            <a:off x="9964462" y="5267642"/>
            <a:ext cx="97715" cy="488023"/>
            <a:chOff x="2039019" y="5271503"/>
            <a:chExt cx="97715" cy="488023"/>
          </a:xfrm>
          <a:solidFill>
            <a:srgbClr val="00B0F0"/>
          </a:solidFill>
        </p:grpSpPr>
        <p:cxnSp>
          <p:nvCxnSpPr>
            <p:cNvPr id="169" name="直接连接符 168"/>
            <p:cNvCxnSpPr>
              <a:stCxn id="170" idx="4"/>
              <a:endCxn id="171" idx="0"/>
            </p:cNvCxnSpPr>
            <p:nvPr/>
          </p:nvCxnSpPr>
          <p:spPr>
            <a:xfrm>
              <a:off x="2087877" y="5369218"/>
              <a:ext cx="0" cy="292593"/>
            </a:xfrm>
            <a:prstGeom prst="line">
              <a:avLst/>
            </a:prstGeom>
            <a:solidFill>
              <a:srgbClr val="9399FE"/>
            </a:solidFill>
            <a:ln>
              <a:solidFill>
                <a:srgbClr val="939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0" name="椭圆 169"/>
            <p:cNvSpPr/>
            <p:nvPr/>
          </p:nvSpPr>
          <p:spPr>
            <a:xfrm>
              <a:off x="2039019" y="5271503"/>
              <a:ext cx="97715" cy="97715"/>
            </a:xfrm>
            <a:prstGeom prst="ellipse">
              <a:avLst/>
            </a:prstGeom>
            <a:solidFill>
              <a:srgbClr val="939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2039019" y="5661811"/>
              <a:ext cx="97715" cy="97715"/>
            </a:xfrm>
            <a:prstGeom prst="ellipse">
              <a:avLst/>
            </a:prstGeom>
            <a:solidFill>
              <a:srgbClr val="939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2003360" y="5245801"/>
            <a:ext cx="97715" cy="488023"/>
            <a:chOff x="2039019" y="5271503"/>
            <a:chExt cx="97715" cy="488023"/>
          </a:xfrm>
          <a:solidFill>
            <a:srgbClr val="00B0F0"/>
          </a:solidFill>
        </p:grpSpPr>
        <p:cxnSp>
          <p:nvCxnSpPr>
            <p:cNvPr id="173" name="直接连接符 172"/>
            <p:cNvCxnSpPr>
              <a:stCxn id="174" idx="4"/>
              <a:endCxn id="175" idx="0"/>
            </p:cNvCxnSpPr>
            <p:nvPr/>
          </p:nvCxnSpPr>
          <p:spPr>
            <a:xfrm>
              <a:off x="2087877" y="5369218"/>
              <a:ext cx="0" cy="292593"/>
            </a:xfrm>
            <a:prstGeom prst="line">
              <a:avLst/>
            </a:prstGeom>
            <a:solidFill>
              <a:srgbClr val="9399FE"/>
            </a:solidFill>
            <a:ln>
              <a:solidFill>
                <a:srgbClr val="939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椭圆 173"/>
            <p:cNvSpPr/>
            <p:nvPr/>
          </p:nvSpPr>
          <p:spPr>
            <a:xfrm>
              <a:off x="2039019" y="5271503"/>
              <a:ext cx="97715" cy="97715"/>
            </a:xfrm>
            <a:prstGeom prst="ellipse">
              <a:avLst/>
            </a:prstGeom>
            <a:solidFill>
              <a:srgbClr val="939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2039019" y="5661811"/>
              <a:ext cx="97715" cy="97715"/>
            </a:xfrm>
            <a:prstGeom prst="ellipse">
              <a:avLst/>
            </a:prstGeom>
            <a:solidFill>
              <a:srgbClr val="9399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矩形 175"/>
          <p:cNvSpPr/>
          <p:nvPr/>
        </p:nvSpPr>
        <p:spPr>
          <a:xfrm>
            <a:off x="4297540" y="1866022"/>
            <a:ext cx="2109745" cy="3373171"/>
          </a:xfrm>
          <a:prstGeom prst="rect">
            <a:avLst/>
          </a:prstGeom>
          <a:noFill/>
          <a:ln w="22225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77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标题 1"/>
          <p:cNvSpPr txBox="1"/>
          <p:nvPr/>
        </p:nvSpPr>
        <p:spPr bwMode="auto">
          <a:xfrm>
            <a:off x="427766" y="135898"/>
            <a:ext cx="11219485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创新点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5/6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：生成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+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解析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Hybrid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模式，模型全生命周期管理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cxnSp>
        <p:nvCxnSpPr>
          <p:cNvPr id="68" name="直接箭头连接符 67"/>
          <p:cNvCxnSpPr>
            <a:stCxn id="74" idx="2"/>
            <a:endCxn id="75" idx="0"/>
          </p:cNvCxnSpPr>
          <p:nvPr/>
        </p:nvCxnSpPr>
        <p:spPr>
          <a:xfrm>
            <a:off x="8340491" y="1986241"/>
            <a:ext cx="0" cy="290920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73" idx="2"/>
            <a:endCxn id="88" idx="0"/>
          </p:cNvCxnSpPr>
          <p:nvPr/>
        </p:nvCxnSpPr>
        <p:spPr>
          <a:xfrm flipH="1">
            <a:off x="5860537" y="1986241"/>
            <a:ext cx="1" cy="290920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720873" y="1679649"/>
            <a:ext cx="1492921" cy="2979251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r>
              <a:rPr lang="zh-CN" altLang="en-US" sz="20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设计时</a:t>
            </a:r>
            <a:endParaRPr lang="en-US" altLang="zh-CN" sz="20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/>
            <a:r>
              <a:rPr lang="en-US" altLang="zh-CN" sz="2000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Dev-Time</a:t>
            </a:r>
            <a:endParaRPr lang="zh-CN" altLang="en-US" sz="20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17016" y="5018329"/>
            <a:ext cx="1497144" cy="1554480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r>
              <a:rPr lang="zh-CN" altLang="en-US" sz="20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运行时</a:t>
            </a:r>
            <a:r>
              <a:rPr lang="en-US" altLang="zh-CN" sz="20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Runtime</a:t>
            </a:r>
            <a:endParaRPr lang="zh-CN" altLang="en-US" sz="20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082871" y="1632627"/>
            <a:ext cx="1555334" cy="353614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模型包</a:t>
            </a:r>
            <a:endParaRPr lang="en-US" altLang="zh-CN" sz="16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562824" y="1632627"/>
            <a:ext cx="1555334" cy="353614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源码包</a:t>
            </a:r>
            <a:endParaRPr lang="en-US" altLang="zh-CN" sz="16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562824" y="4895444"/>
            <a:ext cx="1555334" cy="353614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r>
              <a:rPr lang="zh-CN" altLang="en-US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可执行程序</a:t>
            </a:r>
            <a:endParaRPr lang="en-US" altLang="zh-CN" sz="16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082870" y="4895444"/>
            <a:ext cx="1555334" cy="353614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r>
              <a:rPr lang="zh-CN" altLang="en-US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模型包</a:t>
            </a:r>
            <a:endParaRPr lang="en-US" altLang="zh-CN" sz="1600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5191123" y="1184944"/>
            <a:ext cx="133882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解析型模型</a:t>
            </a:r>
            <a:endParaRPr lang="en-US" altLang="zh-CN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652284" y="1205749"/>
            <a:ext cx="1338828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生成型模型</a:t>
            </a:r>
            <a:endParaRPr lang="en-US" altLang="zh-CN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717016" y="4763735"/>
            <a:ext cx="8401142" cy="8658"/>
          </a:xfrm>
          <a:prstGeom prst="line">
            <a:avLst/>
          </a:prstGeom>
          <a:ln w="158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72" idx="3"/>
            <a:endCxn id="73" idx="1"/>
          </p:cNvCxnSpPr>
          <p:nvPr/>
        </p:nvCxnSpPr>
        <p:spPr>
          <a:xfrm>
            <a:off x="4231263" y="1796691"/>
            <a:ext cx="851608" cy="1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73" idx="3"/>
            <a:endCxn id="74" idx="1"/>
          </p:cNvCxnSpPr>
          <p:nvPr/>
        </p:nvCxnSpPr>
        <p:spPr>
          <a:xfrm>
            <a:off x="6638205" y="1809434"/>
            <a:ext cx="92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740968" y="2444406"/>
            <a:ext cx="6368561" cy="2214494"/>
            <a:chOff x="2740968" y="2444406"/>
            <a:chExt cx="6368561" cy="2214494"/>
          </a:xfrm>
        </p:grpSpPr>
        <p:sp>
          <p:nvSpPr>
            <p:cNvPr id="77" name="矩形 76"/>
            <p:cNvSpPr/>
            <p:nvPr/>
          </p:nvSpPr>
          <p:spPr>
            <a:xfrm>
              <a:off x="2740968" y="2485057"/>
              <a:ext cx="6368561" cy="21738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2991253" y="2952746"/>
              <a:ext cx="5872966" cy="683927"/>
            </a:xfrm>
            <a:prstGeom prst="rect">
              <a:avLst/>
            </a:prstGeom>
            <a:gradFill>
              <a:gsLst>
                <a:gs pos="0">
                  <a:srgbClr val="0086E9">
                    <a:alpha val="66000"/>
                  </a:srgbClr>
                </a:gs>
                <a:gs pos="100000">
                  <a:srgbClr val="02005B">
                    <a:lumMod val="24000"/>
                    <a:alpha val="56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lstStyle/>
            <a:p>
              <a:pPr algn="ctr"/>
              <a:endParaRPr lang="en-US" altLang="zh-CN" sz="20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3068434" y="3230762"/>
              <a:ext cx="798133" cy="32146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CRUD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4046154" y="3230762"/>
              <a:ext cx="798133" cy="32146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1400" kern="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编译</a:t>
              </a:r>
              <a:endParaRPr lang="en-US" altLang="zh-CN" sz="14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5023874" y="3230762"/>
              <a:ext cx="798133" cy="32146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打包</a:t>
              </a:r>
              <a:endParaRPr lang="en-US" altLang="zh-CN" sz="14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6001594" y="3230762"/>
              <a:ext cx="798133" cy="32146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1400" kern="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提取</a:t>
              </a:r>
              <a:endParaRPr lang="en-US" altLang="zh-CN" sz="14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3027168" y="2944036"/>
              <a:ext cx="7857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400" kern="0" dirty="0" smtClean="0">
                  <a:solidFill>
                    <a:schemeClr val="bg1"/>
                  </a:solidFill>
                  <a:latin typeface="Calibri"/>
                  <a:ea typeface="宋体" panose="02010600030101010101" pitchFamily="2" charset="-122"/>
                </a:rPr>
                <a:t>核心</a:t>
              </a:r>
              <a:r>
                <a:rPr lang="en-US" altLang="zh-CN" sz="1400" kern="0" dirty="0" smtClean="0">
                  <a:solidFill>
                    <a:schemeClr val="bg1"/>
                  </a:solidFill>
                  <a:latin typeface="Calibri"/>
                  <a:ea typeface="宋体" panose="02010600030101010101" pitchFamily="2" charset="-122"/>
                </a:rPr>
                <a:t>API</a:t>
              </a:r>
              <a:endParaRPr lang="en-US" altLang="zh-CN" sz="1400" kern="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6979314" y="3230762"/>
              <a:ext cx="798133" cy="32146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zh-CN" altLang="en-US" sz="1400" kern="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部署</a:t>
              </a:r>
              <a:endParaRPr lang="en-US" altLang="zh-CN" sz="14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7957036" y="3230762"/>
              <a:ext cx="566596" cy="32146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… 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2991252" y="3820999"/>
              <a:ext cx="5872966" cy="711763"/>
            </a:xfrm>
            <a:prstGeom prst="rect">
              <a:avLst/>
            </a:prstGeom>
            <a:gradFill>
              <a:gsLst>
                <a:gs pos="0">
                  <a:srgbClr val="0086E9">
                    <a:alpha val="66000"/>
                  </a:srgbClr>
                </a:gs>
                <a:gs pos="100000">
                  <a:srgbClr val="02005B">
                    <a:lumMod val="24000"/>
                    <a:alpha val="56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lstStyle/>
            <a:p>
              <a:pPr algn="ctr"/>
              <a:r>
                <a:rPr lang="zh-CN" altLang="en-US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模型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设计时生命周期管理</a:t>
              </a:r>
              <a:endPara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4694776" y="2444406"/>
              <a:ext cx="2789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Calibri"/>
                  <a:ea typeface="宋体" panose="02010600030101010101" pitchFamily="2" charset="-122"/>
                </a:rPr>
                <a:t>UBML SDK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Calibri"/>
                  <a:ea typeface="宋体" panose="02010600030101010101" pitchFamily="2" charset="-122"/>
                </a:rPr>
                <a:t>（开发工具包）</a:t>
              </a:r>
              <a:endParaRPr lang="en-US" altLang="zh-CN" kern="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740968" y="5316003"/>
            <a:ext cx="6368561" cy="1256806"/>
            <a:chOff x="2740968" y="5316003"/>
            <a:chExt cx="6368561" cy="1256806"/>
          </a:xfrm>
        </p:grpSpPr>
        <p:sp>
          <p:nvSpPr>
            <p:cNvPr id="76" name="矩形 75"/>
            <p:cNvSpPr/>
            <p:nvPr/>
          </p:nvSpPr>
          <p:spPr>
            <a:xfrm>
              <a:off x="2740968" y="5321379"/>
              <a:ext cx="6368561" cy="125143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15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991251" y="5689921"/>
              <a:ext cx="5872967" cy="323268"/>
            </a:xfrm>
            <a:prstGeom prst="rect">
              <a:avLst/>
            </a:prstGeom>
            <a:gradFill>
              <a:gsLst>
                <a:gs pos="0">
                  <a:srgbClr val="0086E9">
                    <a:alpha val="66000"/>
                  </a:srgbClr>
                </a:gs>
                <a:gs pos="100000">
                  <a:srgbClr val="02005B">
                    <a:lumMod val="24000"/>
                    <a:alpha val="56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lstStyle/>
            <a:p>
              <a:pPr algn="ctr"/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模型执行引擎</a:t>
              </a:r>
              <a:endPara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991250" y="6128281"/>
              <a:ext cx="5872967" cy="323268"/>
            </a:xfrm>
            <a:prstGeom prst="rect">
              <a:avLst/>
            </a:prstGeom>
            <a:gradFill>
              <a:gsLst>
                <a:gs pos="0">
                  <a:srgbClr val="0086E9">
                    <a:alpha val="66000"/>
                  </a:srgbClr>
                </a:gs>
                <a:gs pos="100000">
                  <a:srgbClr val="02005B">
                    <a:lumMod val="24000"/>
                    <a:alpha val="56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lstStyle/>
            <a:p>
              <a:pPr algn="ctr"/>
              <a:r>
                <a:rPr lang="zh-CN" altLang="en-US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模型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运行时生命周期管理</a:t>
              </a:r>
              <a:endPara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4558296" y="5316003"/>
              <a:ext cx="32191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kern="0" dirty="0" smtClean="0">
                  <a:solidFill>
                    <a:schemeClr val="bg1"/>
                  </a:solidFill>
                  <a:latin typeface="Calibri"/>
                  <a:ea typeface="宋体" panose="02010600030101010101" pitchFamily="2" charset="-122"/>
                </a:rPr>
                <a:t>UBML Runtime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Calibri"/>
                  <a:ea typeface="宋体" panose="02010600030101010101" pitchFamily="2" charset="-122"/>
                </a:rPr>
                <a:t>（运行时框架）</a:t>
              </a:r>
              <a:endParaRPr lang="en-US" altLang="zh-CN" kern="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331331" y="1554276"/>
            <a:ext cx="1899932" cy="419222"/>
            <a:chOff x="2331331" y="1554276"/>
            <a:chExt cx="1899932" cy="419222"/>
          </a:xfrm>
        </p:grpSpPr>
        <p:sp>
          <p:nvSpPr>
            <p:cNvPr id="72" name="矩形 71"/>
            <p:cNvSpPr/>
            <p:nvPr/>
          </p:nvSpPr>
          <p:spPr>
            <a:xfrm>
              <a:off x="3265523" y="1619884"/>
              <a:ext cx="965740" cy="353614"/>
            </a:xfrm>
            <a:prstGeom prst="rect">
              <a:avLst/>
            </a:prstGeom>
            <a:gradFill>
              <a:gsLst>
                <a:gs pos="0">
                  <a:srgbClr val="0086E9">
                    <a:alpha val="66000"/>
                  </a:srgbClr>
                </a:gs>
                <a:gs pos="100000">
                  <a:srgbClr val="02005B">
                    <a:lumMod val="24000"/>
                    <a:alpha val="56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lstStyle/>
            <a:p>
              <a:pPr algn="ctr"/>
              <a:r>
                <a:rPr lang="zh-CN" altLang="en-US" sz="1600" kern="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模型</a:t>
              </a:r>
              <a:endParaRPr lang="en-US" altLang="zh-CN" sz="1600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cxnSp>
          <p:nvCxnSpPr>
            <p:cNvPr id="100" name="直接箭头连接符 99"/>
            <p:cNvCxnSpPr>
              <a:endCxn id="72" idx="1"/>
            </p:cNvCxnSpPr>
            <p:nvPr/>
          </p:nvCxnSpPr>
          <p:spPr>
            <a:xfrm>
              <a:off x="2501127" y="1796691"/>
              <a:ext cx="7643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2331331" y="1554276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kern="0" dirty="0" smtClean="0">
                  <a:solidFill>
                    <a:schemeClr val="bg1"/>
                  </a:solidFill>
                  <a:latin typeface="Calibri"/>
                  <a:ea typeface="宋体" panose="02010600030101010101" pitchFamily="2" charset="-122"/>
                </a:rPr>
                <a:t>创建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2" name="矩形 101"/>
          <p:cNvSpPr/>
          <p:nvPr/>
        </p:nvSpPr>
        <p:spPr>
          <a:xfrm>
            <a:off x="4198998" y="156428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kern="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打包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636154" y="157282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kern="0" dirty="0" smtClean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编译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5843328" y="193519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kern="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部署</a:t>
            </a:r>
          </a:p>
        </p:txBody>
      </p:sp>
      <p:sp>
        <p:nvSpPr>
          <p:cNvPr id="124" name="矩形 123"/>
          <p:cNvSpPr/>
          <p:nvPr/>
        </p:nvSpPr>
        <p:spPr>
          <a:xfrm>
            <a:off x="8321698" y="194017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kern="0" dirty="0">
                <a:solidFill>
                  <a:schemeClr val="bg1"/>
                </a:solidFill>
                <a:latin typeface="Calibri"/>
                <a:ea typeface="宋体" panose="02010600030101010101" pitchFamily="2" charset="-122"/>
              </a:rPr>
              <a:t>部署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2742384" y="1629788"/>
            <a:ext cx="6367144" cy="836580"/>
            <a:chOff x="2742384" y="1629788"/>
            <a:chExt cx="6367144" cy="836580"/>
          </a:xfrm>
        </p:grpSpPr>
        <p:grpSp>
          <p:nvGrpSpPr>
            <p:cNvPr id="56" name="组合 55"/>
            <p:cNvGrpSpPr/>
            <p:nvPr/>
          </p:nvGrpSpPr>
          <p:grpSpPr>
            <a:xfrm>
              <a:off x="2742384" y="1629788"/>
              <a:ext cx="6367144" cy="773664"/>
              <a:chOff x="2742384" y="1629788"/>
              <a:chExt cx="6367144" cy="773664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2882765" y="2154660"/>
                <a:ext cx="6226763" cy="245954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2742384" y="1632627"/>
                <a:ext cx="285063" cy="770825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4642249" y="1629788"/>
                <a:ext cx="285063" cy="770825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7112016" y="1629788"/>
                <a:ext cx="285063" cy="770825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4141042" y="2097036"/>
              <a:ext cx="35493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lt1"/>
                  </a:solidFill>
                </a:rPr>
                <a:t>UBML-Designer</a:t>
              </a:r>
              <a:r>
                <a:rPr lang="zh-CN" altLang="en-US" dirty="0">
                  <a:solidFill>
                    <a:schemeClr val="lt1"/>
                  </a:solidFill>
                </a:rPr>
                <a:t>（</a:t>
              </a:r>
              <a:r>
                <a:rPr lang="en-US" altLang="zh-CN" dirty="0">
                  <a:solidFill>
                    <a:schemeClr val="lt1"/>
                  </a:solidFill>
                </a:rPr>
                <a:t>GS Cloud IDE</a:t>
              </a:r>
              <a:r>
                <a:rPr lang="zh-CN" altLang="en-US" dirty="0">
                  <a:solidFill>
                    <a:schemeClr val="lt1"/>
                  </a:solidFill>
                </a:rPr>
                <a:t>）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864217" y="4176881"/>
            <a:ext cx="3264425" cy="2113034"/>
            <a:chOff x="8864217" y="4176881"/>
            <a:chExt cx="3264425" cy="2113034"/>
          </a:xfrm>
        </p:grpSpPr>
        <p:sp>
          <p:nvSpPr>
            <p:cNvPr id="140" name="矩形 139"/>
            <p:cNvSpPr/>
            <p:nvPr/>
          </p:nvSpPr>
          <p:spPr>
            <a:xfrm>
              <a:off x="9299020" y="4664283"/>
              <a:ext cx="282962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kern="0" dirty="0" smtClean="0">
                  <a:solidFill>
                    <a:srgbClr val="FFC101"/>
                  </a:solidFill>
                  <a:latin typeface="Calibri"/>
                  <a:ea typeface="宋体" panose="02010600030101010101" pitchFamily="2" charset="-122"/>
                </a:rPr>
                <a:t>UBML</a:t>
              </a:r>
              <a:r>
                <a:rPr lang="zh-CN" altLang="en-US" kern="0" dirty="0" smtClean="0">
                  <a:solidFill>
                    <a:srgbClr val="FFC101"/>
                  </a:solidFill>
                  <a:latin typeface="Calibri"/>
                  <a:ea typeface="宋体" panose="02010600030101010101" pitchFamily="2" charset="-122"/>
                </a:rPr>
                <a:t>提供设计时、运行时</a:t>
              </a:r>
              <a:endParaRPr lang="en-US" altLang="zh-CN" kern="0" dirty="0" smtClean="0">
                <a:solidFill>
                  <a:srgbClr val="FFC101"/>
                </a:solidFill>
                <a:latin typeface="Calibri"/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kern="0" dirty="0" smtClean="0">
                  <a:solidFill>
                    <a:srgbClr val="FFC101"/>
                  </a:solidFill>
                  <a:latin typeface="Calibri"/>
                  <a:ea typeface="宋体" panose="02010600030101010101" pitchFamily="2" charset="-122"/>
                </a:rPr>
                <a:t>统一的模型生命周期管理</a:t>
              </a:r>
              <a:endParaRPr lang="en-US" altLang="zh-CN" kern="0" dirty="0">
                <a:solidFill>
                  <a:srgbClr val="FFC101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864217" y="4176881"/>
              <a:ext cx="434803" cy="2113034"/>
              <a:chOff x="8864217" y="4176881"/>
              <a:chExt cx="434803" cy="2113034"/>
            </a:xfrm>
          </p:grpSpPr>
          <p:cxnSp>
            <p:nvCxnSpPr>
              <p:cNvPr id="30" name="直接连接符 29"/>
              <p:cNvCxnSpPr>
                <a:stCxn id="90" idx="3"/>
                <a:endCxn id="140" idx="1"/>
              </p:cNvCxnSpPr>
              <p:nvPr/>
            </p:nvCxnSpPr>
            <p:spPr>
              <a:xfrm>
                <a:off x="8864218" y="4176881"/>
                <a:ext cx="434802" cy="810568"/>
              </a:xfrm>
              <a:prstGeom prst="line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>
                <a:stCxn id="87" idx="3"/>
                <a:endCxn id="140" idx="1"/>
              </p:cNvCxnSpPr>
              <p:nvPr/>
            </p:nvCxnSpPr>
            <p:spPr>
              <a:xfrm flipV="1">
                <a:off x="8864217" y="4987449"/>
                <a:ext cx="434803" cy="1302466"/>
              </a:xfrm>
              <a:prstGeom prst="line">
                <a:avLst/>
              </a:prstGeom>
              <a:ln w="127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51"/>
          <p:cNvGrpSpPr/>
          <p:nvPr/>
        </p:nvGrpSpPr>
        <p:grpSpPr>
          <a:xfrm>
            <a:off x="5860537" y="939826"/>
            <a:ext cx="6297055" cy="891449"/>
            <a:chOff x="5860537" y="939826"/>
            <a:chExt cx="6297055" cy="891449"/>
          </a:xfrm>
        </p:grpSpPr>
        <p:sp>
          <p:nvSpPr>
            <p:cNvPr id="143" name="矩形 142"/>
            <p:cNvSpPr/>
            <p:nvPr/>
          </p:nvSpPr>
          <p:spPr>
            <a:xfrm>
              <a:off x="9443386" y="1184944"/>
              <a:ext cx="271420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kern="0" dirty="0" smtClean="0">
                  <a:solidFill>
                    <a:srgbClr val="FFC101"/>
                  </a:solidFill>
                  <a:latin typeface="Calibri"/>
                  <a:ea typeface="宋体" panose="02010600030101010101" pitchFamily="2" charset="-122"/>
                </a:rPr>
                <a:t>UBML</a:t>
              </a:r>
              <a:r>
                <a:rPr lang="zh-CN" altLang="en-US" kern="0" dirty="0" smtClean="0">
                  <a:solidFill>
                    <a:srgbClr val="FFC101"/>
                  </a:solidFill>
                  <a:latin typeface="Calibri"/>
                  <a:ea typeface="宋体" panose="02010600030101010101" pitchFamily="2" charset="-122"/>
                </a:rPr>
                <a:t>支持生成型</a:t>
              </a:r>
              <a:r>
                <a:rPr lang="en-US" altLang="zh-CN" kern="0" dirty="0" smtClean="0">
                  <a:solidFill>
                    <a:srgbClr val="FFC101"/>
                  </a:solidFill>
                  <a:latin typeface="Calibri"/>
                  <a:ea typeface="宋体" panose="02010600030101010101" pitchFamily="2" charset="-122"/>
                </a:rPr>
                <a:t>+</a:t>
              </a:r>
              <a:r>
                <a:rPr lang="zh-CN" altLang="en-US" kern="0" dirty="0" smtClean="0">
                  <a:solidFill>
                    <a:srgbClr val="FFC101"/>
                  </a:solidFill>
                  <a:latin typeface="Calibri"/>
                  <a:ea typeface="宋体" panose="02010600030101010101" pitchFamily="2" charset="-122"/>
                </a:rPr>
                <a:t>解析型</a:t>
              </a:r>
              <a:endParaRPr lang="en-US" altLang="zh-CN" kern="0" dirty="0" smtClean="0">
                <a:solidFill>
                  <a:srgbClr val="FFC101"/>
                </a:solidFill>
                <a:latin typeface="Calibri"/>
                <a:ea typeface="宋体" panose="02010600030101010101" pitchFamily="2" charset="-122"/>
              </a:endParaRPr>
            </a:p>
            <a:p>
              <a:pPr algn="ctr">
                <a:defRPr/>
              </a:pPr>
              <a:r>
                <a:rPr lang="zh-CN" altLang="en-US" kern="0" dirty="0" smtClean="0">
                  <a:solidFill>
                    <a:srgbClr val="FFC101"/>
                  </a:solidFill>
                  <a:latin typeface="Calibri"/>
                  <a:ea typeface="宋体" panose="02010600030101010101" pitchFamily="2" charset="-122"/>
                </a:rPr>
                <a:t>的</a:t>
              </a:r>
              <a:r>
                <a:rPr lang="en-US" altLang="zh-CN" kern="0" dirty="0" smtClean="0">
                  <a:solidFill>
                    <a:srgbClr val="FFC101"/>
                  </a:solidFill>
                  <a:latin typeface="Calibri"/>
                  <a:ea typeface="宋体" panose="02010600030101010101" pitchFamily="2" charset="-122"/>
                </a:rPr>
                <a:t>Hybrid</a:t>
              </a:r>
              <a:r>
                <a:rPr lang="zh-CN" altLang="en-US" kern="0" dirty="0" smtClean="0">
                  <a:solidFill>
                    <a:srgbClr val="FFC101"/>
                  </a:solidFill>
                  <a:latin typeface="Calibri"/>
                  <a:ea typeface="宋体" panose="02010600030101010101" pitchFamily="2" charset="-122"/>
                </a:rPr>
                <a:t>（混合）模式</a:t>
              </a:r>
              <a:endParaRPr lang="en-US" altLang="zh-CN" kern="0" dirty="0">
                <a:solidFill>
                  <a:srgbClr val="FFC101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5860537" y="939826"/>
              <a:ext cx="4939952" cy="265923"/>
              <a:chOff x="5860537" y="939826"/>
              <a:chExt cx="4939952" cy="265923"/>
            </a:xfrm>
          </p:grpSpPr>
          <p:cxnSp>
            <p:nvCxnSpPr>
              <p:cNvPr id="148" name="直接连接符 147"/>
              <p:cNvCxnSpPr>
                <a:stCxn id="89" idx="0"/>
              </p:cNvCxnSpPr>
              <p:nvPr/>
            </p:nvCxnSpPr>
            <p:spPr>
              <a:xfrm flipV="1">
                <a:off x="5860537" y="939826"/>
                <a:ext cx="0" cy="245118"/>
              </a:xfrm>
              <a:prstGeom prst="line">
                <a:avLst/>
              </a:prstGeom>
              <a:ln w="12700">
                <a:solidFill>
                  <a:srgbClr val="FFC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>
                <a:stCxn id="91" idx="0"/>
              </p:cNvCxnSpPr>
              <p:nvPr/>
            </p:nvCxnSpPr>
            <p:spPr>
              <a:xfrm flipV="1">
                <a:off x="8321698" y="939826"/>
                <a:ext cx="0" cy="265923"/>
              </a:xfrm>
              <a:prstGeom prst="line">
                <a:avLst/>
              </a:prstGeom>
              <a:ln w="12700">
                <a:solidFill>
                  <a:srgbClr val="FFC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肘形连接符 45"/>
              <p:cNvCxnSpPr>
                <a:endCxn id="143" idx="0"/>
              </p:cNvCxnSpPr>
              <p:nvPr/>
            </p:nvCxnSpPr>
            <p:spPr>
              <a:xfrm>
                <a:off x="5860537" y="943096"/>
                <a:ext cx="4939952" cy="241848"/>
              </a:xfrm>
              <a:prstGeom prst="bentConnector2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212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88" grpId="0" animBg="1"/>
      <p:bldP spid="89" grpId="0" animBg="1"/>
      <p:bldP spid="91" grpId="0" animBg="1"/>
      <p:bldP spid="102" grpId="0"/>
      <p:bldP spid="103" grpId="0"/>
      <p:bldP spid="104" grpId="0"/>
      <p:bldP spid="1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" y="0"/>
            <a:ext cx="12192000" cy="68580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5252119" y="727834"/>
            <a:ext cx="1903078" cy="3251137"/>
            <a:chOff x="8787709" y="2869350"/>
            <a:chExt cx="3371521" cy="5759764"/>
          </a:xfrm>
        </p:grpSpPr>
        <p:sp>
          <p:nvSpPr>
            <p:cNvPr id="34" name="文本框 33"/>
            <p:cNvSpPr txBox="1"/>
            <p:nvPr/>
          </p:nvSpPr>
          <p:spPr>
            <a:xfrm>
              <a:off x="8787709" y="3365533"/>
              <a:ext cx="2126521" cy="1829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66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效</a:t>
              </a:r>
              <a:endParaRPr lang="zh-CN" altLang="en-US" sz="6600" spc="8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Arabic" panose="01010101010101010101" pitchFamily="50" charset="-78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521368" y="4860291"/>
              <a:ext cx="1610112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果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344194" y="6132720"/>
              <a:ext cx="1610113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展</a:t>
              </a:r>
              <a:endPara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296313" y="7156907"/>
              <a:ext cx="1610113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示</a:t>
              </a:r>
              <a:endParaRPr lang="zh-CN" altLang="en-US" sz="4800" spc="8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Arabic" panose="01010101010101010101" pitchFamily="50" charset="-78"/>
              </a:endParaRPr>
            </a:p>
          </p:txBody>
        </p:sp>
        <p:sp>
          <p:nvSpPr>
            <p:cNvPr id="38" name="任意多边形 7"/>
            <p:cNvSpPr/>
            <p:nvPr/>
          </p:nvSpPr>
          <p:spPr>
            <a:xfrm>
              <a:off x="9836150" y="2869350"/>
              <a:ext cx="2216150" cy="5041900"/>
            </a:xfrm>
            <a:custGeom>
              <a:avLst/>
              <a:gdLst>
                <a:gd name="connsiteX0" fmla="*/ 0 w 2216150"/>
                <a:gd name="connsiteY0" fmla="*/ 495300 h 5041900"/>
                <a:gd name="connsiteX1" fmla="*/ 0 w 2216150"/>
                <a:gd name="connsiteY1" fmla="*/ 0 h 5041900"/>
                <a:gd name="connsiteX2" fmla="*/ 2216150 w 2216150"/>
                <a:gd name="connsiteY2" fmla="*/ 0 h 5041900"/>
                <a:gd name="connsiteX3" fmla="*/ 2216150 w 2216150"/>
                <a:gd name="connsiteY3" fmla="*/ 5041900 h 5041900"/>
                <a:gd name="connsiteX4" fmla="*/ 1771650 w 2216150"/>
                <a:gd name="connsiteY4" fmla="*/ 5041900 h 50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150" h="5041900">
                  <a:moveTo>
                    <a:pt x="0" y="495300"/>
                  </a:moveTo>
                  <a:lnTo>
                    <a:pt x="0" y="0"/>
                  </a:lnTo>
                  <a:lnTo>
                    <a:pt x="2216150" y="0"/>
                  </a:lnTo>
                  <a:lnTo>
                    <a:pt x="2216150" y="5041900"/>
                  </a:lnTo>
                  <a:lnTo>
                    <a:pt x="1771650" y="5041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567961" y="3143530"/>
              <a:ext cx="591269" cy="231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217298" y="3694839"/>
              <a:ext cx="525950" cy="2934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12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  <a:p>
              <a:endParaRPr lang="zh-CN" altLang="en-US" sz="112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12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59824" y="739829"/>
            <a:ext cx="5333440" cy="2828014"/>
            <a:chOff x="6305550" y="2809875"/>
            <a:chExt cx="9448800" cy="5010150"/>
          </a:xfrm>
        </p:grpSpPr>
        <p:sp>
          <p:nvSpPr>
            <p:cNvPr id="42" name="矩形 41"/>
            <p:cNvSpPr/>
            <p:nvPr/>
          </p:nvSpPr>
          <p:spPr>
            <a:xfrm>
              <a:off x="6343650" y="2847975"/>
              <a:ext cx="9372600" cy="493395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055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4" name="矩形 43"/>
            <p:cNvSpPr/>
            <p:nvPr/>
          </p:nvSpPr>
          <p:spPr>
            <a:xfrm>
              <a:off x="63055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5" name="矩形 44"/>
            <p:cNvSpPr/>
            <p:nvPr/>
          </p:nvSpPr>
          <p:spPr>
            <a:xfrm>
              <a:off x="156781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6" name="矩形 45"/>
            <p:cNvSpPr/>
            <p:nvPr/>
          </p:nvSpPr>
          <p:spPr>
            <a:xfrm>
              <a:off x="156781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9918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991850" y="7741468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781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50" name="矩形 49"/>
            <p:cNvSpPr/>
            <p:nvPr/>
          </p:nvSpPr>
          <p:spPr>
            <a:xfrm>
              <a:off x="63055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/>
        </p:blipFill>
        <p:spPr>
          <a:xfrm rot="1593605">
            <a:off x="7666088" y="2672410"/>
            <a:ext cx="4309762" cy="552882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/>
        </p:blipFill>
        <p:spPr>
          <a:xfrm rot="17116926">
            <a:off x="1826535" y="-855885"/>
            <a:ext cx="2767215" cy="362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标题 1"/>
          <p:cNvSpPr txBox="1"/>
          <p:nvPr/>
        </p:nvSpPr>
        <p:spPr bwMode="auto">
          <a:xfrm>
            <a:off x="427766" y="135898"/>
            <a:ext cx="11403163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效果展示：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全栈模型体系、可扩展的模型设计器（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IDE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）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1152448" y="677173"/>
            <a:ext cx="10058377" cy="6055999"/>
          </a:xfrm>
          <a:prstGeom prst="rect">
            <a:avLst/>
          </a:prstGeom>
          <a:gradFill rotWithShape="1">
            <a:gsLst>
              <a:gs pos="36000">
                <a:srgbClr val="00B0F0">
                  <a:lumMod val="98000"/>
                  <a:alpha val="11000"/>
                </a:srgbClr>
              </a:gs>
              <a:gs pos="100000">
                <a:srgbClr val="00B0F0">
                  <a:alpha val="11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>
            <a:gradFill>
              <a:gsLst>
                <a:gs pos="5000">
                  <a:srgbClr val="00B0F0">
                    <a:alpha val="23000"/>
                  </a:srgbClr>
                </a:gs>
                <a:gs pos="75000">
                  <a:srgbClr val="00B0F0">
                    <a:alpha val="17000"/>
                    <a:lumMod val="99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rtlCol="0" anchor="ctr" anchorCtr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>
              <a:lnSpc>
                <a:spcPct val="100000"/>
              </a:lnSpc>
              <a:buFontTx/>
              <a:buNone/>
            </a:pPr>
            <a:endParaRPr lang="zh-CN" altLang="zh-CN" sz="16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17311" y="1223131"/>
            <a:ext cx="9688657" cy="260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系统框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29" y="1025499"/>
            <a:ext cx="9687314" cy="326025"/>
          </a:xfrm>
          <a:prstGeom prst="rect">
            <a:avLst/>
          </a:prstGeom>
        </p:spPr>
      </p:pic>
      <p:sp>
        <p:nvSpPr>
          <p:cNvPr id="10" name="流程图: 手动输入 9"/>
          <p:cNvSpPr/>
          <p:nvPr/>
        </p:nvSpPr>
        <p:spPr>
          <a:xfrm>
            <a:off x="1071782" y="677173"/>
            <a:ext cx="80666" cy="1693314"/>
          </a:xfrm>
          <a:prstGeom prst="flowChartManualInput">
            <a:avLst/>
          </a:prstGeom>
          <a:solidFill>
            <a:srgbClr val="00B0F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手动输入 10"/>
          <p:cNvSpPr/>
          <p:nvPr/>
        </p:nvSpPr>
        <p:spPr>
          <a:xfrm rot="10800000">
            <a:off x="11210811" y="5055992"/>
            <a:ext cx="80666" cy="1693314"/>
          </a:xfrm>
          <a:prstGeom prst="flowChartManualInput">
            <a:avLst/>
          </a:prstGeom>
          <a:solidFill>
            <a:srgbClr val="00B0F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11" y="1483951"/>
            <a:ext cx="9688657" cy="5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标题 1"/>
          <p:cNvSpPr txBox="1"/>
          <p:nvPr/>
        </p:nvSpPr>
        <p:spPr bwMode="auto">
          <a:xfrm>
            <a:off x="427766" y="135898"/>
            <a:ext cx="9788081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效果展示：基于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的可视化、拖</a:t>
            </a:r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拽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式</a:t>
            </a:r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低代码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开发示例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71782" y="677173"/>
            <a:ext cx="10219695" cy="6072133"/>
            <a:chOff x="1268732" y="749300"/>
            <a:chExt cx="9653903" cy="5735955"/>
          </a:xfrm>
        </p:grpSpPr>
        <p:sp>
          <p:nvSpPr>
            <p:cNvPr id="5" name="文本框 4"/>
            <p:cNvSpPr txBox="1"/>
            <p:nvPr/>
          </p:nvSpPr>
          <p:spPr bwMode="auto">
            <a:xfrm>
              <a:off x="1344932" y="749300"/>
              <a:ext cx="9501516" cy="5720714"/>
            </a:xfrm>
            <a:prstGeom prst="rect">
              <a:avLst/>
            </a:prstGeom>
            <a:gradFill rotWithShape="1">
              <a:gsLst>
                <a:gs pos="36000">
                  <a:srgbClr val="00B0F0">
                    <a:lumMod val="98000"/>
                    <a:alpha val="11000"/>
                  </a:srgbClr>
                </a:gs>
                <a:gs pos="100000">
                  <a:srgbClr val="00B0F0">
                    <a:alpha val="11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5875">
              <a:gradFill>
                <a:gsLst>
                  <a:gs pos="5000">
                    <a:srgbClr val="00B0F0">
                      <a:alpha val="23000"/>
                    </a:srgbClr>
                  </a:gs>
                  <a:gs pos="75000">
                    <a:srgbClr val="00B0F0">
                      <a:alpha val="17000"/>
                      <a:lumMod val="99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wrap="square" lIns="91440" tIns="45720" rIns="9144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19557" y="1108710"/>
              <a:ext cx="9152265" cy="246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9557" y="1255395"/>
              <a:ext cx="9152265" cy="5059044"/>
            </a:xfrm>
            <a:prstGeom prst="rect">
              <a:avLst/>
            </a:prstGeom>
          </p:spPr>
        </p:pic>
        <p:pic>
          <p:nvPicPr>
            <p:cNvPr id="8" name="图片 7" descr="系统框架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1463" y="922020"/>
              <a:ext cx="9150996" cy="307975"/>
            </a:xfrm>
            <a:prstGeom prst="rect">
              <a:avLst/>
            </a:prstGeom>
          </p:spPr>
        </p:pic>
        <p:sp>
          <p:nvSpPr>
            <p:cNvPr id="9" name="流程图: 手动输入 8"/>
            <p:cNvSpPr/>
            <p:nvPr/>
          </p:nvSpPr>
          <p:spPr>
            <a:xfrm>
              <a:off x="1268732" y="749300"/>
              <a:ext cx="76200" cy="1599565"/>
            </a:xfrm>
            <a:prstGeom prst="flowChartManualInput">
              <a:avLst/>
            </a:prstGeom>
            <a:solidFill>
              <a:srgbClr val="00B0F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手动输入 9"/>
            <p:cNvSpPr/>
            <p:nvPr/>
          </p:nvSpPr>
          <p:spPr>
            <a:xfrm rot="10800000">
              <a:off x="10846435" y="4885690"/>
              <a:ext cx="76200" cy="1599565"/>
            </a:xfrm>
            <a:prstGeom prst="flowChartManualInput">
              <a:avLst/>
            </a:prstGeom>
            <a:solidFill>
              <a:srgbClr val="00B0F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506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71782" y="677173"/>
            <a:ext cx="10219695" cy="6072133"/>
            <a:chOff x="1268732" y="749300"/>
            <a:chExt cx="9653903" cy="5735955"/>
          </a:xfrm>
        </p:grpSpPr>
        <p:sp>
          <p:nvSpPr>
            <p:cNvPr id="5" name="文本框 4"/>
            <p:cNvSpPr txBox="1"/>
            <p:nvPr/>
          </p:nvSpPr>
          <p:spPr bwMode="auto">
            <a:xfrm>
              <a:off x="1344932" y="749300"/>
              <a:ext cx="9501516" cy="5720714"/>
            </a:xfrm>
            <a:prstGeom prst="rect">
              <a:avLst/>
            </a:prstGeom>
            <a:gradFill rotWithShape="1">
              <a:gsLst>
                <a:gs pos="36000">
                  <a:srgbClr val="00B0F0">
                    <a:lumMod val="98000"/>
                    <a:alpha val="11000"/>
                  </a:srgbClr>
                </a:gs>
                <a:gs pos="100000">
                  <a:srgbClr val="00B0F0">
                    <a:alpha val="11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5875">
              <a:gradFill>
                <a:gsLst>
                  <a:gs pos="5000">
                    <a:srgbClr val="00B0F0">
                      <a:alpha val="23000"/>
                    </a:srgbClr>
                  </a:gs>
                  <a:gs pos="75000">
                    <a:srgbClr val="00B0F0">
                      <a:alpha val="17000"/>
                      <a:lumMod val="99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wrap="square" lIns="91440" tIns="45720" rIns="9144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19557" y="1108710"/>
              <a:ext cx="9152265" cy="246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系统框架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825" y="1047115"/>
              <a:ext cx="9150996" cy="307975"/>
            </a:xfrm>
            <a:prstGeom prst="rect">
              <a:avLst/>
            </a:prstGeom>
          </p:spPr>
        </p:pic>
        <p:sp>
          <p:nvSpPr>
            <p:cNvPr id="9" name="流程图: 手动输入 8"/>
            <p:cNvSpPr/>
            <p:nvPr/>
          </p:nvSpPr>
          <p:spPr>
            <a:xfrm>
              <a:off x="1268732" y="749300"/>
              <a:ext cx="76200" cy="1599565"/>
            </a:xfrm>
            <a:prstGeom prst="flowChartManualInput">
              <a:avLst/>
            </a:prstGeom>
            <a:solidFill>
              <a:srgbClr val="00B0F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手动输入 9"/>
            <p:cNvSpPr/>
            <p:nvPr/>
          </p:nvSpPr>
          <p:spPr>
            <a:xfrm rot="10800000">
              <a:off x="10846435" y="4885690"/>
              <a:ext cx="76200" cy="1599565"/>
            </a:xfrm>
            <a:prstGeom prst="flowChartManualInput">
              <a:avLst/>
            </a:prstGeom>
            <a:solidFill>
              <a:srgbClr val="00B0F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 bwMode="auto">
          <a:xfrm>
            <a:off x="427766" y="135898"/>
            <a:ext cx="10598198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效果展示：支持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Hybrid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模式，开发时可选择生成型或解析型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07" y="1318468"/>
            <a:ext cx="9688657" cy="5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71782" y="677173"/>
            <a:ext cx="10219695" cy="6072133"/>
            <a:chOff x="1268732" y="749300"/>
            <a:chExt cx="9653903" cy="5735955"/>
          </a:xfrm>
        </p:grpSpPr>
        <p:sp>
          <p:nvSpPr>
            <p:cNvPr id="5" name="文本框 4"/>
            <p:cNvSpPr txBox="1"/>
            <p:nvPr/>
          </p:nvSpPr>
          <p:spPr bwMode="auto">
            <a:xfrm>
              <a:off x="1344932" y="749300"/>
              <a:ext cx="9501516" cy="5720714"/>
            </a:xfrm>
            <a:prstGeom prst="rect">
              <a:avLst/>
            </a:prstGeom>
            <a:gradFill rotWithShape="1">
              <a:gsLst>
                <a:gs pos="36000">
                  <a:srgbClr val="00B0F0">
                    <a:lumMod val="98000"/>
                    <a:alpha val="11000"/>
                  </a:srgbClr>
                </a:gs>
                <a:gs pos="100000">
                  <a:srgbClr val="00B0F0">
                    <a:alpha val="11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5875">
              <a:gradFill>
                <a:gsLst>
                  <a:gs pos="5000">
                    <a:srgbClr val="00B0F0">
                      <a:alpha val="23000"/>
                    </a:srgbClr>
                  </a:gs>
                  <a:gs pos="75000">
                    <a:srgbClr val="00B0F0">
                      <a:alpha val="17000"/>
                      <a:lumMod val="99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wrap="square" lIns="91440" tIns="45720" rIns="9144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19557" y="1108710"/>
              <a:ext cx="9152265" cy="246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系统框架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825" y="1047115"/>
              <a:ext cx="9150996" cy="307975"/>
            </a:xfrm>
            <a:prstGeom prst="rect">
              <a:avLst/>
            </a:prstGeom>
          </p:spPr>
        </p:pic>
        <p:sp>
          <p:nvSpPr>
            <p:cNvPr id="9" name="流程图: 手动输入 8"/>
            <p:cNvSpPr/>
            <p:nvPr/>
          </p:nvSpPr>
          <p:spPr>
            <a:xfrm>
              <a:off x="1268732" y="749300"/>
              <a:ext cx="76200" cy="1599565"/>
            </a:xfrm>
            <a:prstGeom prst="flowChartManualInput">
              <a:avLst/>
            </a:prstGeom>
            <a:solidFill>
              <a:srgbClr val="00B0F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手动输入 9"/>
            <p:cNvSpPr/>
            <p:nvPr/>
          </p:nvSpPr>
          <p:spPr>
            <a:xfrm rot="10800000">
              <a:off x="10846435" y="4885690"/>
              <a:ext cx="76200" cy="1599565"/>
            </a:xfrm>
            <a:prstGeom prst="flowChartManualInput">
              <a:avLst/>
            </a:prstGeom>
            <a:solidFill>
              <a:srgbClr val="00B0F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 txBox="1"/>
          <p:nvPr/>
        </p:nvSpPr>
        <p:spPr bwMode="auto">
          <a:xfrm>
            <a:off x="427766" y="135898"/>
            <a:ext cx="10598198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效果展示：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模型与源码统一管理，模型生成源码并编译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07" y="1318468"/>
            <a:ext cx="9703398" cy="507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6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71782" y="677173"/>
            <a:ext cx="10219695" cy="6072133"/>
            <a:chOff x="1268732" y="749300"/>
            <a:chExt cx="9653903" cy="5735955"/>
          </a:xfrm>
        </p:grpSpPr>
        <p:sp>
          <p:nvSpPr>
            <p:cNvPr id="5" name="文本框 4"/>
            <p:cNvSpPr txBox="1"/>
            <p:nvPr/>
          </p:nvSpPr>
          <p:spPr bwMode="auto">
            <a:xfrm>
              <a:off x="1344932" y="749300"/>
              <a:ext cx="9501516" cy="5720714"/>
            </a:xfrm>
            <a:prstGeom prst="rect">
              <a:avLst/>
            </a:prstGeom>
            <a:gradFill rotWithShape="1">
              <a:gsLst>
                <a:gs pos="36000">
                  <a:srgbClr val="00B0F0">
                    <a:lumMod val="98000"/>
                    <a:alpha val="11000"/>
                  </a:srgbClr>
                </a:gs>
                <a:gs pos="100000">
                  <a:srgbClr val="00B0F0">
                    <a:alpha val="11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5875">
              <a:gradFill>
                <a:gsLst>
                  <a:gs pos="5000">
                    <a:srgbClr val="00B0F0">
                      <a:alpha val="23000"/>
                    </a:srgbClr>
                  </a:gs>
                  <a:gs pos="75000">
                    <a:srgbClr val="00B0F0">
                      <a:alpha val="17000"/>
                      <a:lumMod val="99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wrap="square" lIns="91440" tIns="45720" rIns="9144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19557" y="1108710"/>
              <a:ext cx="9152265" cy="246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系统框架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825" y="1047115"/>
              <a:ext cx="9150996" cy="307975"/>
            </a:xfrm>
            <a:prstGeom prst="rect">
              <a:avLst/>
            </a:prstGeom>
          </p:spPr>
        </p:pic>
        <p:sp>
          <p:nvSpPr>
            <p:cNvPr id="9" name="流程图: 手动输入 8"/>
            <p:cNvSpPr/>
            <p:nvPr/>
          </p:nvSpPr>
          <p:spPr>
            <a:xfrm>
              <a:off x="1268732" y="749300"/>
              <a:ext cx="76200" cy="1599565"/>
            </a:xfrm>
            <a:prstGeom prst="flowChartManualInput">
              <a:avLst/>
            </a:prstGeom>
            <a:solidFill>
              <a:srgbClr val="00B0F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手动输入 9"/>
            <p:cNvSpPr/>
            <p:nvPr/>
          </p:nvSpPr>
          <p:spPr>
            <a:xfrm rot="10800000">
              <a:off x="10846435" y="4885690"/>
              <a:ext cx="76200" cy="1599565"/>
            </a:xfrm>
            <a:prstGeom prst="flowChartManualInput">
              <a:avLst/>
            </a:prstGeom>
            <a:solidFill>
              <a:srgbClr val="00B0F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 txBox="1"/>
          <p:nvPr/>
        </p:nvSpPr>
        <p:spPr bwMode="auto">
          <a:xfrm>
            <a:off x="427766" y="135898"/>
            <a:ext cx="10598198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效果展示：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IDE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的工程化环境配置能力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01" y="1318468"/>
            <a:ext cx="9688657" cy="50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组合 138"/>
          <p:cNvGrpSpPr/>
          <p:nvPr/>
        </p:nvGrpSpPr>
        <p:grpSpPr>
          <a:xfrm>
            <a:off x="5432655" y="2660619"/>
            <a:ext cx="1326690" cy="4633450"/>
            <a:chOff x="5432655" y="1299961"/>
            <a:chExt cx="1326690" cy="4633450"/>
          </a:xfrm>
        </p:grpSpPr>
        <p:sp>
          <p:nvSpPr>
            <p:cNvPr id="140" name="Freeform 6"/>
            <p:cNvSpPr>
              <a:spLocks/>
            </p:cNvSpPr>
            <p:nvPr/>
          </p:nvSpPr>
          <p:spPr bwMode="auto">
            <a:xfrm>
              <a:off x="5432655" y="1299961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41" name="Freeform 11"/>
            <p:cNvSpPr>
              <a:spLocks/>
            </p:cNvSpPr>
            <p:nvPr/>
          </p:nvSpPr>
          <p:spPr bwMode="auto">
            <a:xfrm>
              <a:off x="5432655" y="4399552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 rot="19561713">
            <a:off x="5432655" y="2660619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143" name="Freeform 6"/>
            <p:cNvSpPr>
              <a:spLocks/>
            </p:cNvSpPr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44" name="Freeform 11"/>
            <p:cNvSpPr>
              <a:spLocks/>
            </p:cNvSpPr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 rot="17516888">
            <a:off x="5432655" y="2660619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146" name="Freeform 6"/>
            <p:cNvSpPr>
              <a:spLocks/>
            </p:cNvSpPr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47" name="Freeform 11"/>
            <p:cNvSpPr>
              <a:spLocks/>
            </p:cNvSpPr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 rot="4091255">
            <a:off x="5432655" y="2660618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149" name="Freeform 6"/>
            <p:cNvSpPr>
              <a:spLocks/>
            </p:cNvSpPr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50" name="Freeform 11"/>
            <p:cNvSpPr>
              <a:spLocks/>
            </p:cNvSpPr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 rot="2046430">
            <a:off x="5432655" y="2660618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152" name="Freeform 6"/>
            <p:cNvSpPr>
              <a:spLocks/>
            </p:cNvSpPr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53" name="Freeform 11"/>
            <p:cNvSpPr>
              <a:spLocks/>
            </p:cNvSpPr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4" name="Oval 5"/>
          <p:cNvSpPr>
            <a:spLocks noChangeArrowheads="1"/>
          </p:cNvSpPr>
          <p:nvPr/>
        </p:nvSpPr>
        <p:spPr bwMode="auto">
          <a:xfrm>
            <a:off x="5406067" y="4287412"/>
            <a:ext cx="1379866" cy="1379866"/>
          </a:xfrm>
          <a:prstGeom prst="ellipse">
            <a:avLst/>
          </a:prstGeom>
          <a:noFill/>
          <a:ln w="25400">
            <a:gradFill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155" name="Freeform 5"/>
          <p:cNvSpPr>
            <a:spLocks noEditPoints="1"/>
          </p:cNvSpPr>
          <p:nvPr/>
        </p:nvSpPr>
        <p:spPr bwMode="auto">
          <a:xfrm>
            <a:off x="7520829" y="4172259"/>
            <a:ext cx="297130" cy="364496"/>
          </a:xfrm>
          <a:custGeom>
            <a:avLst/>
            <a:gdLst>
              <a:gd name="T0" fmla="*/ 28 w 104"/>
              <a:gd name="T1" fmla="*/ 96 h 128"/>
              <a:gd name="T2" fmla="*/ 28 w 104"/>
              <a:gd name="T3" fmla="*/ 104 h 128"/>
              <a:gd name="T4" fmla="*/ 80 w 104"/>
              <a:gd name="T5" fmla="*/ 100 h 128"/>
              <a:gd name="T6" fmla="*/ 76 w 104"/>
              <a:gd name="T7" fmla="*/ 56 h 128"/>
              <a:gd name="T8" fmla="*/ 24 w 104"/>
              <a:gd name="T9" fmla="*/ 60 h 128"/>
              <a:gd name="T10" fmla="*/ 76 w 104"/>
              <a:gd name="T11" fmla="*/ 64 h 128"/>
              <a:gd name="T12" fmla="*/ 76 w 104"/>
              <a:gd name="T13" fmla="*/ 56 h 128"/>
              <a:gd name="T14" fmla="*/ 84 w 104"/>
              <a:gd name="T15" fmla="*/ 20 h 128"/>
              <a:gd name="T16" fmla="*/ 72 w 104"/>
              <a:gd name="T17" fmla="*/ 12 h 128"/>
              <a:gd name="T18" fmla="*/ 64 w 104"/>
              <a:gd name="T19" fmla="*/ 0 h 128"/>
              <a:gd name="T20" fmla="*/ 32 w 104"/>
              <a:gd name="T21" fmla="*/ 8 h 128"/>
              <a:gd name="T22" fmla="*/ 28 w 104"/>
              <a:gd name="T23" fmla="*/ 12 h 128"/>
              <a:gd name="T24" fmla="*/ 12 w 104"/>
              <a:gd name="T25" fmla="*/ 20 h 128"/>
              <a:gd name="T26" fmla="*/ 0 w 104"/>
              <a:gd name="T27" fmla="*/ 116 h 128"/>
              <a:gd name="T28" fmla="*/ 92 w 104"/>
              <a:gd name="T29" fmla="*/ 128 h 128"/>
              <a:gd name="T30" fmla="*/ 104 w 104"/>
              <a:gd name="T31" fmla="*/ 32 h 128"/>
              <a:gd name="T32" fmla="*/ 34 w 104"/>
              <a:gd name="T33" fmla="*/ 20 h 128"/>
              <a:gd name="T34" fmla="*/ 40 w 104"/>
              <a:gd name="T35" fmla="*/ 16 h 128"/>
              <a:gd name="T36" fmla="*/ 56 w 104"/>
              <a:gd name="T37" fmla="*/ 8 h 128"/>
              <a:gd name="T38" fmla="*/ 64 w 104"/>
              <a:gd name="T39" fmla="*/ 20 h 128"/>
              <a:gd name="T40" fmla="*/ 76 w 104"/>
              <a:gd name="T41" fmla="*/ 26 h 128"/>
              <a:gd name="T42" fmla="*/ 34 w 104"/>
              <a:gd name="T43" fmla="*/ 32 h 128"/>
              <a:gd name="T44" fmla="*/ 34 w 104"/>
              <a:gd name="T45" fmla="*/ 20 h 128"/>
              <a:gd name="T46" fmla="*/ 88 w 104"/>
              <a:gd name="T47" fmla="*/ 120 h 128"/>
              <a:gd name="T48" fmla="*/ 8 w 104"/>
              <a:gd name="T49" fmla="*/ 112 h 128"/>
              <a:gd name="T50" fmla="*/ 16 w 104"/>
              <a:gd name="T51" fmla="*/ 28 h 128"/>
              <a:gd name="T52" fmla="*/ 20 w 104"/>
              <a:gd name="T53" fmla="*/ 32 h 128"/>
              <a:gd name="T54" fmla="*/ 76 w 104"/>
              <a:gd name="T55" fmla="*/ 40 h 128"/>
              <a:gd name="T56" fmla="*/ 84 w 104"/>
              <a:gd name="T57" fmla="*/ 28 h 128"/>
              <a:gd name="T58" fmla="*/ 96 w 104"/>
              <a:gd name="T59" fmla="*/ 36 h 128"/>
              <a:gd name="T60" fmla="*/ 76 w 104"/>
              <a:gd name="T61" fmla="*/ 76 h 128"/>
              <a:gd name="T62" fmla="*/ 24 w 104"/>
              <a:gd name="T63" fmla="*/ 80 h 128"/>
              <a:gd name="T64" fmla="*/ 76 w 104"/>
              <a:gd name="T65" fmla="*/ 84 h 128"/>
              <a:gd name="T66" fmla="*/ 76 w 104"/>
              <a:gd name="T67" fmla="*/ 7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4" h="128">
                <a:moveTo>
                  <a:pt x="76" y="96"/>
                </a:moveTo>
                <a:cubicBezTo>
                  <a:pt x="28" y="96"/>
                  <a:pt x="28" y="96"/>
                  <a:pt x="28" y="96"/>
                </a:cubicBezTo>
                <a:cubicBezTo>
                  <a:pt x="26" y="96"/>
                  <a:pt x="24" y="98"/>
                  <a:pt x="24" y="100"/>
                </a:cubicBezTo>
                <a:cubicBezTo>
                  <a:pt x="24" y="102"/>
                  <a:pt x="26" y="104"/>
                  <a:pt x="28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78" y="104"/>
                  <a:pt x="80" y="102"/>
                  <a:pt x="80" y="100"/>
                </a:cubicBezTo>
                <a:cubicBezTo>
                  <a:pt x="80" y="98"/>
                  <a:pt x="78" y="96"/>
                  <a:pt x="76" y="96"/>
                </a:cubicBezTo>
                <a:close/>
                <a:moveTo>
                  <a:pt x="76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2"/>
                  <a:pt x="26" y="64"/>
                  <a:pt x="28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8" y="64"/>
                  <a:pt x="80" y="62"/>
                  <a:pt x="80" y="60"/>
                </a:cubicBezTo>
                <a:cubicBezTo>
                  <a:pt x="80" y="58"/>
                  <a:pt x="78" y="56"/>
                  <a:pt x="76" y="56"/>
                </a:cubicBezTo>
                <a:close/>
                <a:moveTo>
                  <a:pt x="92" y="20"/>
                </a:moveTo>
                <a:cubicBezTo>
                  <a:pt x="84" y="20"/>
                  <a:pt x="84" y="20"/>
                  <a:pt x="84" y="20"/>
                </a:cubicBezTo>
                <a:cubicBezTo>
                  <a:pt x="84" y="16"/>
                  <a:pt x="80" y="12"/>
                  <a:pt x="76" y="12"/>
                </a:cubicBezTo>
                <a:cubicBezTo>
                  <a:pt x="72" y="12"/>
                  <a:pt x="72" y="12"/>
                  <a:pt x="72" y="12"/>
                </a:cubicBezTo>
                <a:cubicBezTo>
                  <a:pt x="72" y="8"/>
                  <a:pt x="72" y="8"/>
                  <a:pt x="72" y="8"/>
                </a:cubicBezTo>
                <a:cubicBezTo>
                  <a:pt x="72" y="4"/>
                  <a:pt x="68" y="0"/>
                  <a:pt x="6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2" y="4"/>
                  <a:pt x="32" y="8"/>
                </a:cubicBezTo>
                <a:cubicBezTo>
                  <a:pt x="32" y="12"/>
                  <a:pt x="32" y="12"/>
                  <a:pt x="32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4" y="12"/>
                  <a:pt x="20" y="16"/>
                  <a:pt x="20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99" y="128"/>
                  <a:pt x="104" y="123"/>
                  <a:pt x="104" y="11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5"/>
                  <a:pt x="99" y="20"/>
                  <a:pt x="92" y="20"/>
                </a:cubicBezTo>
                <a:close/>
                <a:moveTo>
                  <a:pt x="34" y="20"/>
                </a:moveTo>
                <a:cubicBezTo>
                  <a:pt x="40" y="20"/>
                  <a:pt x="40" y="20"/>
                  <a:pt x="40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2"/>
                  <a:pt x="44" y="8"/>
                  <a:pt x="48" y="8"/>
                </a:cubicBezTo>
                <a:cubicBezTo>
                  <a:pt x="56" y="8"/>
                  <a:pt x="56" y="8"/>
                  <a:pt x="56" y="8"/>
                </a:cubicBezTo>
                <a:cubicBezTo>
                  <a:pt x="60" y="8"/>
                  <a:pt x="64" y="12"/>
                  <a:pt x="64" y="16"/>
                </a:cubicBezTo>
                <a:cubicBezTo>
                  <a:pt x="64" y="20"/>
                  <a:pt x="64" y="20"/>
                  <a:pt x="64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3" y="20"/>
                  <a:pt x="76" y="23"/>
                  <a:pt x="76" y="26"/>
                </a:cubicBezTo>
                <a:cubicBezTo>
                  <a:pt x="76" y="29"/>
                  <a:pt x="73" y="32"/>
                  <a:pt x="70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1" y="32"/>
                  <a:pt x="28" y="29"/>
                  <a:pt x="28" y="26"/>
                </a:cubicBezTo>
                <a:cubicBezTo>
                  <a:pt x="28" y="23"/>
                  <a:pt x="31" y="20"/>
                  <a:pt x="34" y="20"/>
                </a:cubicBezTo>
                <a:close/>
                <a:moveTo>
                  <a:pt x="96" y="112"/>
                </a:moveTo>
                <a:cubicBezTo>
                  <a:pt x="96" y="116"/>
                  <a:pt x="92" y="120"/>
                  <a:pt x="88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2"/>
                  <a:pt x="12" y="28"/>
                  <a:pt x="16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6"/>
                  <a:pt x="24" y="40"/>
                  <a:pt x="28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81" y="40"/>
                  <a:pt x="83" y="36"/>
                  <a:pt x="84" y="32"/>
                </a:cubicBezTo>
                <a:cubicBezTo>
                  <a:pt x="84" y="31"/>
                  <a:pt x="84" y="29"/>
                  <a:pt x="84" y="28"/>
                </a:cubicBezTo>
                <a:cubicBezTo>
                  <a:pt x="88" y="28"/>
                  <a:pt x="88" y="28"/>
                  <a:pt x="88" y="28"/>
                </a:cubicBezTo>
                <a:cubicBezTo>
                  <a:pt x="92" y="28"/>
                  <a:pt x="96" y="32"/>
                  <a:pt x="96" y="36"/>
                </a:cubicBezTo>
                <a:lnTo>
                  <a:pt x="96" y="112"/>
                </a:lnTo>
                <a:close/>
                <a:moveTo>
                  <a:pt x="76" y="76"/>
                </a:moveTo>
                <a:cubicBezTo>
                  <a:pt x="28" y="76"/>
                  <a:pt x="28" y="76"/>
                  <a:pt x="28" y="76"/>
                </a:cubicBezTo>
                <a:cubicBezTo>
                  <a:pt x="26" y="76"/>
                  <a:pt x="24" y="78"/>
                  <a:pt x="24" y="80"/>
                </a:cubicBezTo>
                <a:cubicBezTo>
                  <a:pt x="24" y="82"/>
                  <a:pt x="26" y="84"/>
                  <a:pt x="28" y="84"/>
                </a:cubicBezTo>
                <a:cubicBezTo>
                  <a:pt x="76" y="84"/>
                  <a:pt x="76" y="84"/>
                  <a:pt x="76" y="84"/>
                </a:cubicBezTo>
                <a:cubicBezTo>
                  <a:pt x="78" y="84"/>
                  <a:pt x="80" y="82"/>
                  <a:pt x="80" y="80"/>
                </a:cubicBezTo>
                <a:cubicBezTo>
                  <a:pt x="80" y="78"/>
                  <a:pt x="78" y="76"/>
                  <a:pt x="76" y="76"/>
                </a:cubicBezTo>
                <a:close/>
              </a:path>
            </a:pathLst>
          </a:custGeom>
          <a:gradFill flip="none" rotWithShape="1">
            <a:gsLst>
              <a:gs pos="0">
                <a:srgbClr val="9096AE"/>
              </a:gs>
              <a:gs pos="100000">
                <a:srgbClr val="F1F1F5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6" name="Freeform 6"/>
          <p:cNvSpPr>
            <a:spLocks noEditPoints="1"/>
          </p:cNvSpPr>
          <p:nvPr/>
        </p:nvSpPr>
        <p:spPr bwMode="auto">
          <a:xfrm>
            <a:off x="6835406" y="3443173"/>
            <a:ext cx="365698" cy="363292"/>
          </a:xfrm>
          <a:custGeom>
            <a:avLst/>
            <a:gdLst>
              <a:gd name="T0" fmla="*/ 83 w 128"/>
              <a:gd name="T1" fmla="*/ 45 h 128"/>
              <a:gd name="T2" fmla="*/ 77 w 128"/>
              <a:gd name="T3" fmla="*/ 45 h 128"/>
              <a:gd name="T4" fmla="*/ 64 w 128"/>
              <a:gd name="T5" fmla="*/ 59 h 128"/>
              <a:gd name="T6" fmla="*/ 51 w 128"/>
              <a:gd name="T7" fmla="*/ 45 h 128"/>
              <a:gd name="T8" fmla="*/ 45 w 128"/>
              <a:gd name="T9" fmla="*/ 45 h 128"/>
              <a:gd name="T10" fmla="*/ 45 w 128"/>
              <a:gd name="T11" fmla="*/ 51 h 128"/>
              <a:gd name="T12" fmla="*/ 59 w 128"/>
              <a:gd name="T13" fmla="*/ 64 h 128"/>
              <a:gd name="T14" fmla="*/ 45 w 128"/>
              <a:gd name="T15" fmla="*/ 77 h 128"/>
              <a:gd name="T16" fmla="*/ 45 w 128"/>
              <a:gd name="T17" fmla="*/ 83 h 128"/>
              <a:gd name="T18" fmla="*/ 51 w 128"/>
              <a:gd name="T19" fmla="*/ 83 h 128"/>
              <a:gd name="T20" fmla="*/ 64 w 128"/>
              <a:gd name="T21" fmla="*/ 69 h 128"/>
              <a:gd name="T22" fmla="*/ 77 w 128"/>
              <a:gd name="T23" fmla="*/ 83 h 128"/>
              <a:gd name="T24" fmla="*/ 83 w 128"/>
              <a:gd name="T25" fmla="*/ 83 h 128"/>
              <a:gd name="T26" fmla="*/ 83 w 128"/>
              <a:gd name="T27" fmla="*/ 77 h 128"/>
              <a:gd name="T28" fmla="*/ 69 w 128"/>
              <a:gd name="T29" fmla="*/ 64 h 128"/>
              <a:gd name="T30" fmla="*/ 83 w 128"/>
              <a:gd name="T31" fmla="*/ 51 h 128"/>
              <a:gd name="T32" fmla="*/ 83 w 128"/>
              <a:gd name="T33" fmla="*/ 45 h 128"/>
              <a:gd name="T34" fmla="*/ 64 w 128"/>
              <a:gd name="T35" fmla="*/ 0 h 128"/>
              <a:gd name="T36" fmla="*/ 0 w 128"/>
              <a:gd name="T37" fmla="*/ 64 h 128"/>
              <a:gd name="T38" fmla="*/ 64 w 128"/>
              <a:gd name="T39" fmla="*/ 128 h 128"/>
              <a:gd name="T40" fmla="*/ 128 w 128"/>
              <a:gd name="T41" fmla="*/ 64 h 128"/>
              <a:gd name="T42" fmla="*/ 64 w 128"/>
              <a:gd name="T43" fmla="*/ 0 h 128"/>
              <a:gd name="T44" fmla="*/ 64 w 128"/>
              <a:gd name="T45" fmla="*/ 120 h 128"/>
              <a:gd name="T46" fmla="*/ 8 w 128"/>
              <a:gd name="T47" fmla="*/ 64 h 128"/>
              <a:gd name="T48" fmla="*/ 64 w 128"/>
              <a:gd name="T49" fmla="*/ 8 h 128"/>
              <a:gd name="T50" fmla="*/ 120 w 128"/>
              <a:gd name="T51" fmla="*/ 64 h 128"/>
              <a:gd name="T52" fmla="*/ 64 w 128"/>
              <a:gd name="T53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" h="128">
                <a:moveTo>
                  <a:pt x="83" y="45"/>
                </a:moveTo>
                <a:cubicBezTo>
                  <a:pt x="81" y="44"/>
                  <a:pt x="79" y="44"/>
                  <a:pt x="77" y="45"/>
                </a:cubicBezTo>
                <a:cubicBezTo>
                  <a:pt x="64" y="59"/>
                  <a:pt x="64" y="59"/>
                  <a:pt x="64" y="59"/>
                </a:cubicBezTo>
                <a:cubicBezTo>
                  <a:pt x="51" y="45"/>
                  <a:pt x="51" y="45"/>
                  <a:pt x="51" y="45"/>
                </a:cubicBezTo>
                <a:cubicBezTo>
                  <a:pt x="49" y="44"/>
                  <a:pt x="47" y="44"/>
                  <a:pt x="45" y="45"/>
                </a:cubicBezTo>
                <a:cubicBezTo>
                  <a:pt x="44" y="47"/>
                  <a:pt x="44" y="49"/>
                  <a:pt x="45" y="51"/>
                </a:cubicBezTo>
                <a:cubicBezTo>
                  <a:pt x="59" y="64"/>
                  <a:pt x="59" y="64"/>
                  <a:pt x="59" y="64"/>
                </a:cubicBezTo>
                <a:cubicBezTo>
                  <a:pt x="45" y="77"/>
                  <a:pt x="45" y="77"/>
                  <a:pt x="45" y="77"/>
                </a:cubicBezTo>
                <a:cubicBezTo>
                  <a:pt x="44" y="79"/>
                  <a:pt x="44" y="81"/>
                  <a:pt x="45" y="83"/>
                </a:cubicBezTo>
                <a:cubicBezTo>
                  <a:pt x="47" y="84"/>
                  <a:pt x="49" y="84"/>
                  <a:pt x="51" y="83"/>
                </a:cubicBezTo>
                <a:cubicBezTo>
                  <a:pt x="64" y="69"/>
                  <a:pt x="64" y="69"/>
                  <a:pt x="64" y="69"/>
                </a:cubicBezTo>
                <a:cubicBezTo>
                  <a:pt x="77" y="83"/>
                  <a:pt x="77" y="83"/>
                  <a:pt x="77" y="83"/>
                </a:cubicBezTo>
                <a:cubicBezTo>
                  <a:pt x="79" y="84"/>
                  <a:pt x="81" y="84"/>
                  <a:pt x="83" y="83"/>
                </a:cubicBezTo>
                <a:cubicBezTo>
                  <a:pt x="84" y="81"/>
                  <a:pt x="84" y="79"/>
                  <a:pt x="83" y="77"/>
                </a:cubicBezTo>
                <a:cubicBezTo>
                  <a:pt x="69" y="64"/>
                  <a:pt x="69" y="64"/>
                  <a:pt x="69" y="64"/>
                </a:cubicBezTo>
                <a:cubicBezTo>
                  <a:pt x="83" y="51"/>
                  <a:pt x="83" y="51"/>
                  <a:pt x="83" y="51"/>
                </a:cubicBezTo>
                <a:cubicBezTo>
                  <a:pt x="84" y="49"/>
                  <a:pt x="84" y="47"/>
                  <a:pt x="83" y="45"/>
                </a:cubicBezTo>
                <a:close/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20"/>
                </a:moveTo>
                <a:cubicBezTo>
                  <a:pt x="33" y="120"/>
                  <a:pt x="8" y="95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95"/>
                  <a:pt x="95" y="120"/>
                  <a:pt x="64" y="120"/>
                </a:cubicBezTo>
                <a:close/>
              </a:path>
            </a:pathLst>
          </a:custGeom>
          <a:gradFill flip="none" rotWithShape="1">
            <a:gsLst>
              <a:gs pos="0">
                <a:srgbClr val="9096AE"/>
              </a:gs>
              <a:gs pos="100000">
                <a:srgbClr val="F1F1F5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7" name="Freeform 7"/>
          <p:cNvSpPr>
            <a:spLocks noEditPoints="1"/>
          </p:cNvSpPr>
          <p:nvPr/>
        </p:nvSpPr>
        <p:spPr bwMode="auto">
          <a:xfrm>
            <a:off x="5913151" y="3226533"/>
            <a:ext cx="365698" cy="364496"/>
          </a:xfrm>
          <a:custGeom>
            <a:avLst/>
            <a:gdLst>
              <a:gd name="T0" fmla="*/ 20 w 128"/>
              <a:gd name="T1" fmla="*/ 24 h 128"/>
              <a:gd name="T2" fmla="*/ 108 w 128"/>
              <a:gd name="T3" fmla="*/ 24 h 128"/>
              <a:gd name="T4" fmla="*/ 112 w 128"/>
              <a:gd name="T5" fmla="*/ 20 h 128"/>
              <a:gd name="T6" fmla="*/ 108 w 128"/>
              <a:gd name="T7" fmla="*/ 16 h 128"/>
              <a:gd name="T8" fmla="*/ 20 w 128"/>
              <a:gd name="T9" fmla="*/ 16 h 128"/>
              <a:gd name="T10" fmla="*/ 16 w 128"/>
              <a:gd name="T11" fmla="*/ 20 h 128"/>
              <a:gd name="T12" fmla="*/ 20 w 128"/>
              <a:gd name="T13" fmla="*/ 24 h 128"/>
              <a:gd name="T14" fmla="*/ 116 w 128"/>
              <a:gd name="T15" fmla="*/ 32 h 128"/>
              <a:gd name="T16" fmla="*/ 12 w 128"/>
              <a:gd name="T17" fmla="*/ 32 h 128"/>
              <a:gd name="T18" fmla="*/ 0 w 128"/>
              <a:gd name="T19" fmla="*/ 44 h 128"/>
              <a:gd name="T20" fmla="*/ 0 w 128"/>
              <a:gd name="T21" fmla="*/ 116 h 128"/>
              <a:gd name="T22" fmla="*/ 12 w 128"/>
              <a:gd name="T23" fmla="*/ 128 h 128"/>
              <a:gd name="T24" fmla="*/ 116 w 128"/>
              <a:gd name="T25" fmla="*/ 128 h 128"/>
              <a:gd name="T26" fmla="*/ 128 w 128"/>
              <a:gd name="T27" fmla="*/ 116 h 128"/>
              <a:gd name="T28" fmla="*/ 128 w 128"/>
              <a:gd name="T29" fmla="*/ 44 h 128"/>
              <a:gd name="T30" fmla="*/ 116 w 128"/>
              <a:gd name="T31" fmla="*/ 32 h 128"/>
              <a:gd name="T32" fmla="*/ 120 w 128"/>
              <a:gd name="T33" fmla="*/ 112 h 128"/>
              <a:gd name="T34" fmla="*/ 112 w 128"/>
              <a:gd name="T35" fmla="*/ 120 h 128"/>
              <a:gd name="T36" fmla="*/ 16 w 128"/>
              <a:gd name="T37" fmla="*/ 120 h 128"/>
              <a:gd name="T38" fmla="*/ 8 w 128"/>
              <a:gd name="T39" fmla="*/ 112 h 128"/>
              <a:gd name="T40" fmla="*/ 8 w 128"/>
              <a:gd name="T41" fmla="*/ 48 h 128"/>
              <a:gd name="T42" fmla="*/ 16 w 128"/>
              <a:gd name="T43" fmla="*/ 40 h 128"/>
              <a:gd name="T44" fmla="*/ 112 w 128"/>
              <a:gd name="T45" fmla="*/ 40 h 128"/>
              <a:gd name="T46" fmla="*/ 120 w 128"/>
              <a:gd name="T47" fmla="*/ 48 h 128"/>
              <a:gd name="T48" fmla="*/ 120 w 128"/>
              <a:gd name="T49" fmla="*/ 112 h 128"/>
              <a:gd name="T50" fmla="*/ 32 w 128"/>
              <a:gd name="T51" fmla="*/ 8 h 128"/>
              <a:gd name="T52" fmla="*/ 96 w 128"/>
              <a:gd name="T53" fmla="*/ 8 h 128"/>
              <a:gd name="T54" fmla="*/ 100 w 128"/>
              <a:gd name="T55" fmla="*/ 4 h 128"/>
              <a:gd name="T56" fmla="*/ 96 w 128"/>
              <a:gd name="T57" fmla="*/ 0 h 128"/>
              <a:gd name="T58" fmla="*/ 32 w 128"/>
              <a:gd name="T59" fmla="*/ 0 h 128"/>
              <a:gd name="T60" fmla="*/ 28 w 128"/>
              <a:gd name="T61" fmla="*/ 4 h 128"/>
              <a:gd name="T62" fmla="*/ 32 w 128"/>
              <a:gd name="T63" fmla="*/ 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8" h="128">
                <a:moveTo>
                  <a:pt x="20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10" y="24"/>
                  <a:pt x="112" y="22"/>
                  <a:pt x="112" y="20"/>
                </a:cubicBezTo>
                <a:cubicBezTo>
                  <a:pt x="112" y="18"/>
                  <a:pt x="110" y="16"/>
                  <a:pt x="108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18" y="16"/>
                  <a:pt x="16" y="18"/>
                  <a:pt x="16" y="20"/>
                </a:cubicBezTo>
                <a:cubicBezTo>
                  <a:pt x="16" y="22"/>
                  <a:pt x="18" y="24"/>
                  <a:pt x="20" y="24"/>
                </a:cubicBezTo>
                <a:close/>
                <a:moveTo>
                  <a:pt x="116" y="32"/>
                </a:moveTo>
                <a:cubicBezTo>
                  <a:pt x="12" y="32"/>
                  <a:pt x="12" y="32"/>
                  <a:pt x="12" y="32"/>
                </a:cubicBezTo>
                <a:cubicBezTo>
                  <a:pt x="5" y="32"/>
                  <a:pt x="0" y="37"/>
                  <a:pt x="0" y="44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23" y="128"/>
                  <a:pt x="128" y="123"/>
                  <a:pt x="128" y="116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8" y="37"/>
                  <a:pt x="123" y="32"/>
                  <a:pt x="116" y="32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4"/>
                  <a:pt x="12" y="40"/>
                  <a:pt x="16" y="4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6" y="40"/>
                  <a:pt x="120" y="44"/>
                  <a:pt x="120" y="48"/>
                </a:cubicBezTo>
                <a:lnTo>
                  <a:pt x="120" y="1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100" y="6"/>
                  <a:pt x="100" y="4"/>
                </a:cubicBezTo>
                <a:cubicBezTo>
                  <a:pt x="100" y="2"/>
                  <a:pt x="98" y="0"/>
                  <a:pt x="9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0"/>
                  <a:pt x="28" y="2"/>
                  <a:pt x="28" y="4"/>
                </a:cubicBezTo>
                <a:cubicBezTo>
                  <a:pt x="28" y="6"/>
                  <a:pt x="30" y="8"/>
                  <a:pt x="32" y="8"/>
                </a:cubicBezTo>
                <a:close/>
              </a:path>
            </a:pathLst>
          </a:custGeom>
          <a:gradFill flip="none" rotWithShape="1">
            <a:gsLst>
              <a:gs pos="0">
                <a:srgbClr val="9096AE"/>
              </a:gs>
              <a:gs pos="100000">
                <a:srgbClr val="F1F1F5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8" name="Freeform 8"/>
          <p:cNvSpPr>
            <a:spLocks noEditPoints="1"/>
          </p:cNvSpPr>
          <p:nvPr/>
        </p:nvSpPr>
        <p:spPr bwMode="auto">
          <a:xfrm>
            <a:off x="5009824" y="3442571"/>
            <a:ext cx="365698" cy="364496"/>
          </a:xfrm>
          <a:custGeom>
            <a:avLst/>
            <a:gdLst>
              <a:gd name="T0" fmla="*/ 20 w 128"/>
              <a:gd name="T1" fmla="*/ 0 h 128"/>
              <a:gd name="T2" fmla="*/ 12 w 128"/>
              <a:gd name="T3" fmla="*/ 0 h 128"/>
              <a:gd name="T4" fmla="*/ 0 w 128"/>
              <a:gd name="T5" fmla="*/ 12 h 128"/>
              <a:gd name="T6" fmla="*/ 0 w 128"/>
              <a:gd name="T7" fmla="*/ 116 h 128"/>
              <a:gd name="T8" fmla="*/ 12 w 128"/>
              <a:gd name="T9" fmla="*/ 128 h 128"/>
              <a:gd name="T10" fmla="*/ 20 w 128"/>
              <a:gd name="T11" fmla="*/ 128 h 128"/>
              <a:gd name="T12" fmla="*/ 32 w 128"/>
              <a:gd name="T13" fmla="*/ 116 h 128"/>
              <a:gd name="T14" fmla="*/ 32 w 128"/>
              <a:gd name="T15" fmla="*/ 12 h 128"/>
              <a:gd name="T16" fmla="*/ 20 w 128"/>
              <a:gd name="T17" fmla="*/ 0 h 128"/>
              <a:gd name="T18" fmla="*/ 24 w 128"/>
              <a:gd name="T19" fmla="*/ 112 h 128"/>
              <a:gd name="T20" fmla="*/ 16 w 128"/>
              <a:gd name="T21" fmla="*/ 120 h 128"/>
              <a:gd name="T22" fmla="*/ 8 w 128"/>
              <a:gd name="T23" fmla="*/ 112 h 128"/>
              <a:gd name="T24" fmla="*/ 8 w 128"/>
              <a:gd name="T25" fmla="*/ 16 h 128"/>
              <a:gd name="T26" fmla="*/ 16 w 128"/>
              <a:gd name="T27" fmla="*/ 8 h 128"/>
              <a:gd name="T28" fmla="*/ 24 w 128"/>
              <a:gd name="T29" fmla="*/ 16 h 128"/>
              <a:gd name="T30" fmla="*/ 24 w 128"/>
              <a:gd name="T31" fmla="*/ 112 h 128"/>
              <a:gd name="T32" fmla="*/ 68 w 128"/>
              <a:gd name="T33" fmla="*/ 48 h 128"/>
              <a:gd name="T34" fmla="*/ 60 w 128"/>
              <a:gd name="T35" fmla="*/ 48 h 128"/>
              <a:gd name="T36" fmla="*/ 48 w 128"/>
              <a:gd name="T37" fmla="*/ 60 h 128"/>
              <a:gd name="T38" fmla="*/ 48 w 128"/>
              <a:gd name="T39" fmla="*/ 116 h 128"/>
              <a:gd name="T40" fmla="*/ 60 w 128"/>
              <a:gd name="T41" fmla="*/ 128 h 128"/>
              <a:gd name="T42" fmla="*/ 68 w 128"/>
              <a:gd name="T43" fmla="*/ 128 h 128"/>
              <a:gd name="T44" fmla="*/ 80 w 128"/>
              <a:gd name="T45" fmla="*/ 116 h 128"/>
              <a:gd name="T46" fmla="*/ 80 w 128"/>
              <a:gd name="T47" fmla="*/ 60 h 128"/>
              <a:gd name="T48" fmla="*/ 68 w 128"/>
              <a:gd name="T49" fmla="*/ 48 h 128"/>
              <a:gd name="T50" fmla="*/ 72 w 128"/>
              <a:gd name="T51" fmla="*/ 112 h 128"/>
              <a:gd name="T52" fmla="*/ 64 w 128"/>
              <a:gd name="T53" fmla="*/ 120 h 128"/>
              <a:gd name="T54" fmla="*/ 56 w 128"/>
              <a:gd name="T55" fmla="*/ 112 h 128"/>
              <a:gd name="T56" fmla="*/ 56 w 128"/>
              <a:gd name="T57" fmla="*/ 64 h 128"/>
              <a:gd name="T58" fmla="*/ 64 w 128"/>
              <a:gd name="T59" fmla="*/ 56 h 128"/>
              <a:gd name="T60" fmla="*/ 72 w 128"/>
              <a:gd name="T61" fmla="*/ 64 h 128"/>
              <a:gd name="T62" fmla="*/ 72 w 128"/>
              <a:gd name="T63" fmla="*/ 112 h 128"/>
              <a:gd name="T64" fmla="*/ 116 w 128"/>
              <a:gd name="T65" fmla="*/ 24 h 128"/>
              <a:gd name="T66" fmla="*/ 108 w 128"/>
              <a:gd name="T67" fmla="*/ 24 h 128"/>
              <a:gd name="T68" fmla="*/ 96 w 128"/>
              <a:gd name="T69" fmla="*/ 36 h 128"/>
              <a:gd name="T70" fmla="*/ 96 w 128"/>
              <a:gd name="T71" fmla="*/ 116 h 128"/>
              <a:gd name="T72" fmla="*/ 108 w 128"/>
              <a:gd name="T73" fmla="*/ 128 h 128"/>
              <a:gd name="T74" fmla="*/ 116 w 128"/>
              <a:gd name="T75" fmla="*/ 128 h 128"/>
              <a:gd name="T76" fmla="*/ 128 w 128"/>
              <a:gd name="T77" fmla="*/ 116 h 128"/>
              <a:gd name="T78" fmla="*/ 128 w 128"/>
              <a:gd name="T79" fmla="*/ 36 h 128"/>
              <a:gd name="T80" fmla="*/ 116 w 128"/>
              <a:gd name="T81" fmla="*/ 24 h 128"/>
              <a:gd name="T82" fmla="*/ 120 w 128"/>
              <a:gd name="T83" fmla="*/ 112 h 128"/>
              <a:gd name="T84" fmla="*/ 112 w 128"/>
              <a:gd name="T85" fmla="*/ 120 h 128"/>
              <a:gd name="T86" fmla="*/ 104 w 128"/>
              <a:gd name="T87" fmla="*/ 112 h 128"/>
              <a:gd name="T88" fmla="*/ 104 w 128"/>
              <a:gd name="T89" fmla="*/ 40 h 128"/>
              <a:gd name="T90" fmla="*/ 112 w 128"/>
              <a:gd name="T91" fmla="*/ 32 h 128"/>
              <a:gd name="T92" fmla="*/ 120 w 128"/>
              <a:gd name="T93" fmla="*/ 40 h 128"/>
              <a:gd name="T94" fmla="*/ 120 w 128"/>
              <a:gd name="T95" fmla="*/ 11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8">
                <a:moveTo>
                  <a:pt x="20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7" y="128"/>
                  <a:pt x="32" y="123"/>
                  <a:pt x="32" y="116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5"/>
                  <a:pt x="27" y="0"/>
                  <a:pt x="20" y="0"/>
                </a:cubicBezTo>
                <a:close/>
                <a:moveTo>
                  <a:pt x="24" y="112"/>
                </a:moveTo>
                <a:cubicBezTo>
                  <a:pt x="24" y="116"/>
                  <a:pt x="20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20" y="8"/>
                  <a:pt x="24" y="12"/>
                  <a:pt x="24" y="16"/>
                </a:cubicBezTo>
                <a:lnTo>
                  <a:pt x="24" y="112"/>
                </a:lnTo>
                <a:close/>
                <a:moveTo>
                  <a:pt x="68" y="48"/>
                </a:moveTo>
                <a:cubicBezTo>
                  <a:pt x="60" y="48"/>
                  <a:pt x="60" y="48"/>
                  <a:pt x="60" y="48"/>
                </a:cubicBezTo>
                <a:cubicBezTo>
                  <a:pt x="53" y="48"/>
                  <a:pt x="48" y="53"/>
                  <a:pt x="48" y="60"/>
                </a:cubicBezTo>
                <a:cubicBezTo>
                  <a:pt x="48" y="116"/>
                  <a:pt x="48" y="116"/>
                  <a:pt x="48" y="116"/>
                </a:cubicBezTo>
                <a:cubicBezTo>
                  <a:pt x="48" y="123"/>
                  <a:pt x="53" y="128"/>
                  <a:pt x="60" y="128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75" y="128"/>
                  <a:pt x="80" y="123"/>
                  <a:pt x="80" y="116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53"/>
                  <a:pt x="75" y="48"/>
                  <a:pt x="68" y="48"/>
                </a:cubicBezTo>
                <a:close/>
                <a:moveTo>
                  <a:pt x="72" y="112"/>
                </a:moveTo>
                <a:cubicBezTo>
                  <a:pt x="72" y="116"/>
                  <a:pt x="68" y="120"/>
                  <a:pt x="64" y="120"/>
                </a:cubicBezTo>
                <a:cubicBezTo>
                  <a:pt x="60" y="120"/>
                  <a:pt x="56" y="116"/>
                  <a:pt x="56" y="112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0"/>
                  <a:pt x="60" y="56"/>
                  <a:pt x="64" y="56"/>
                </a:cubicBezTo>
                <a:cubicBezTo>
                  <a:pt x="68" y="56"/>
                  <a:pt x="72" y="60"/>
                  <a:pt x="72" y="64"/>
                </a:cubicBezTo>
                <a:lnTo>
                  <a:pt x="72" y="112"/>
                </a:lnTo>
                <a:close/>
                <a:moveTo>
                  <a:pt x="116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29"/>
                  <a:pt x="96" y="36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23"/>
                  <a:pt x="101" y="128"/>
                  <a:pt x="108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23" y="128"/>
                  <a:pt x="128" y="123"/>
                  <a:pt x="128" y="116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128" y="29"/>
                  <a:pt x="123" y="24"/>
                  <a:pt x="116" y="24"/>
                </a:cubicBez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08" y="120"/>
                  <a:pt x="104" y="116"/>
                  <a:pt x="104" y="112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104" y="36"/>
                  <a:pt x="108" y="32"/>
                  <a:pt x="112" y="32"/>
                </a:cubicBezTo>
                <a:cubicBezTo>
                  <a:pt x="116" y="32"/>
                  <a:pt x="120" y="36"/>
                  <a:pt x="120" y="40"/>
                </a:cubicBezTo>
                <a:lnTo>
                  <a:pt x="120" y="112"/>
                </a:lnTo>
                <a:close/>
              </a:path>
            </a:pathLst>
          </a:custGeom>
          <a:gradFill flip="none" rotWithShape="1">
            <a:gsLst>
              <a:gs pos="0">
                <a:srgbClr val="9096AE"/>
              </a:gs>
              <a:gs pos="100000">
                <a:srgbClr val="F1F1F5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9" name="Freeform 9"/>
          <p:cNvSpPr>
            <a:spLocks noEditPoints="1"/>
          </p:cNvSpPr>
          <p:nvPr/>
        </p:nvSpPr>
        <p:spPr bwMode="auto">
          <a:xfrm>
            <a:off x="4342904" y="4172259"/>
            <a:ext cx="365698" cy="364496"/>
          </a:xfrm>
          <a:custGeom>
            <a:avLst/>
            <a:gdLst>
              <a:gd name="T0" fmla="*/ 36 w 128"/>
              <a:gd name="T1" fmla="*/ 44 h 128"/>
              <a:gd name="T2" fmla="*/ 92 w 128"/>
              <a:gd name="T3" fmla="*/ 44 h 128"/>
              <a:gd name="T4" fmla="*/ 96 w 128"/>
              <a:gd name="T5" fmla="*/ 40 h 128"/>
              <a:gd name="T6" fmla="*/ 92 w 128"/>
              <a:gd name="T7" fmla="*/ 36 h 128"/>
              <a:gd name="T8" fmla="*/ 36 w 128"/>
              <a:gd name="T9" fmla="*/ 36 h 128"/>
              <a:gd name="T10" fmla="*/ 32 w 128"/>
              <a:gd name="T11" fmla="*/ 40 h 128"/>
              <a:gd name="T12" fmla="*/ 36 w 128"/>
              <a:gd name="T13" fmla="*/ 44 h 128"/>
              <a:gd name="T14" fmla="*/ 100 w 128"/>
              <a:gd name="T15" fmla="*/ 56 h 128"/>
              <a:gd name="T16" fmla="*/ 96 w 128"/>
              <a:gd name="T17" fmla="*/ 52 h 128"/>
              <a:gd name="T18" fmla="*/ 32 w 128"/>
              <a:gd name="T19" fmla="*/ 52 h 128"/>
              <a:gd name="T20" fmla="*/ 28 w 128"/>
              <a:gd name="T21" fmla="*/ 56 h 128"/>
              <a:gd name="T22" fmla="*/ 32 w 128"/>
              <a:gd name="T23" fmla="*/ 60 h 128"/>
              <a:gd name="T24" fmla="*/ 96 w 128"/>
              <a:gd name="T25" fmla="*/ 60 h 128"/>
              <a:gd name="T26" fmla="*/ 100 w 128"/>
              <a:gd name="T27" fmla="*/ 56 h 128"/>
              <a:gd name="T28" fmla="*/ 108 w 128"/>
              <a:gd name="T29" fmla="*/ 8 h 128"/>
              <a:gd name="T30" fmla="*/ 100 w 128"/>
              <a:gd name="T31" fmla="*/ 0 h 128"/>
              <a:gd name="T32" fmla="*/ 24 w 128"/>
              <a:gd name="T33" fmla="*/ 0 h 128"/>
              <a:gd name="T34" fmla="*/ 16 w 128"/>
              <a:gd name="T35" fmla="*/ 8 h 128"/>
              <a:gd name="T36" fmla="*/ 0 w 128"/>
              <a:gd name="T37" fmla="*/ 76 h 128"/>
              <a:gd name="T38" fmla="*/ 0 w 128"/>
              <a:gd name="T39" fmla="*/ 116 h 128"/>
              <a:gd name="T40" fmla="*/ 12 w 128"/>
              <a:gd name="T41" fmla="*/ 128 h 128"/>
              <a:gd name="T42" fmla="*/ 116 w 128"/>
              <a:gd name="T43" fmla="*/ 128 h 128"/>
              <a:gd name="T44" fmla="*/ 128 w 128"/>
              <a:gd name="T45" fmla="*/ 116 h 128"/>
              <a:gd name="T46" fmla="*/ 128 w 128"/>
              <a:gd name="T47" fmla="*/ 76 h 128"/>
              <a:gd name="T48" fmla="*/ 108 w 128"/>
              <a:gd name="T49" fmla="*/ 8 h 128"/>
              <a:gd name="T50" fmla="*/ 24 w 128"/>
              <a:gd name="T51" fmla="*/ 12 h 128"/>
              <a:gd name="T52" fmla="*/ 28 w 128"/>
              <a:gd name="T53" fmla="*/ 8 h 128"/>
              <a:gd name="T54" fmla="*/ 96 w 128"/>
              <a:gd name="T55" fmla="*/ 8 h 128"/>
              <a:gd name="T56" fmla="*/ 100 w 128"/>
              <a:gd name="T57" fmla="*/ 12 h 128"/>
              <a:gd name="T58" fmla="*/ 119 w 128"/>
              <a:gd name="T59" fmla="*/ 72 h 128"/>
              <a:gd name="T60" fmla="*/ 92 w 128"/>
              <a:gd name="T61" fmla="*/ 72 h 128"/>
              <a:gd name="T62" fmla="*/ 88 w 128"/>
              <a:gd name="T63" fmla="*/ 72 h 128"/>
              <a:gd name="T64" fmla="*/ 84 w 128"/>
              <a:gd name="T65" fmla="*/ 76 h 128"/>
              <a:gd name="T66" fmla="*/ 84 w 128"/>
              <a:gd name="T67" fmla="*/ 88 h 128"/>
              <a:gd name="T68" fmla="*/ 80 w 128"/>
              <a:gd name="T69" fmla="*/ 92 h 128"/>
              <a:gd name="T70" fmla="*/ 48 w 128"/>
              <a:gd name="T71" fmla="*/ 92 h 128"/>
              <a:gd name="T72" fmla="*/ 44 w 128"/>
              <a:gd name="T73" fmla="*/ 88 h 128"/>
              <a:gd name="T74" fmla="*/ 44 w 128"/>
              <a:gd name="T75" fmla="*/ 76 h 128"/>
              <a:gd name="T76" fmla="*/ 40 w 128"/>
              <a:gd name="T77" fmla="*/ 72 h 128"/>
              <a:gd name="T78" fmla="*/ 36 w 128"/>
              <a:gd name="T79" fmla="*/ 72 h 128"/>
              <a:gd name="T80" fmla="*/ 9 w 128"/>
              <a:gd name="T81" fmla="*/ 72 h 128"/>
              <a:gd name="T82" fmla="*/ 24 w 128"/>
              <a:gd name="T83" fmla="*/ 12 h 128"/>
              <a:gd name="T84" fmla="*/ 120 w 128"/>
              <a:gd name="T85" fmla="*/ 112 h 128"/>
              <a:gd name="T86" fmla="*/ 112 w 128"/>
              <a:gd name="T87" fmla="*/ 120 h 128"/>
              <a:gd name="T88" fmla="*/ 16 w 128"/>
              <a:gd name="T89" fmla="*/ 120 h 128"/>
              <a:gd name="T90" fmla="*/ 8 w 128"/>
              <a:gd name="T91" fmla="*/ 112 h 128"/>
              <a:gd name="T92" fmla="*/ 8 w 128"/>
              <a:gd name="T93" fmla="*/ 80 h 128"/>
              <a:gd name="T94" fmla="*/ 36 w 128"/>
              <a:gd name="T95" fmla="*/ 80 h 128"/>
              <a:gd name="T96" fmla="*/ 36 w 128"/>
              <a:gd name="T97" fmla="*/ 92 h 128"/>
              <a:gd name="T98" fmla="*/ 44 w 128"/>
              <a:gd name="T99" fmla="*/ 100 h 128"/>
              <a:gd name="T100" fmla="*/ 84 w 128"/>
              <a:gd name="T101" fmla="*/ 100 h 128"/>
              <a:gd name="T102" fmla="*/ 92 w 128"/>
              <a:gd name="T103" fmla="*/ 92 h 128"/>
              <a:gd name="T104" fmla="*/ 92 w 128"/>
              <a:gd name="T105" fmla="*/ 80 h 128"/>
              <a:gd name="T106" fmla="*/ 120 w 128"/>
              <a:gd name="T107" fmla="*/ 80 h 128"/>
              <a:gd name="T108" fmla="*/ 120 w 128"/>
              <a:gd name="T109" fmla="*/ 112 h 128"/>
              <a:gd name="T110" fmla="*/ 40 w 128"/>
              <a:gd name="T111" fmla="*/ 28 h 128"/>
              <a:gd name="T112" fmla="*/ 88 w 128"/>
              <a:gd name="T113" fmla="*/ 28 h 128"/>
              <a:gd name="T114" fmla="*/ 92 w 128"/>
              <a:gd name="T115" fmla="*/ 24 h 128"/>
              <a:gd name="T116" fmla="*/ 88 w 128"/>
              <a:gd name="T117" fmla="*/ 20 h 128"/>
              <a:gd name="T118" fmla="*/ 40 w 128"/>
              <a:gd name="T119" fmla="*/ 20 h 128"/>
              <a:gd name="T120" fmla="*/ 36 w 128"/>
              <a:gd name="T121" fmla="*/ 24 h 128"/>
              <a:gd name="T122" fmla="*/ 40 w 128"/>
              <a:gd name="T123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8" h="128">
                <a:moveTo>
                  <a:pt x="36" y="44"/>
                </a:moveTo>
                <a:cubicBezTo>
                  <a:pt x="92" y="44"/>
                  <a:pt x="92" y="44"/>
                  <a:pt x="92" y="44"/>
                </a:cubicBezTo>
                <a:cubicBezTo>
                  <a:pt x="94" y="44"/>
                  <a:pt x="96" y="42"/>
                  <a:pt x="96" y="40"/>
                </a:cubicBezTo>
                <a:cubicBezTo>
                  <a:pt x="96" y="38"/>
                  <a:pt x="94" y="36"/>
                  <a:pt x="92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4" y="36"/>
                  <a:pt x="32" y="38"/>
                  <a:pt x="32" y="40"/>
                </a:cubicBezTo>
                <a:cubicBezTo>
                  <a:pt x="32" y="42"/>
                  <a:pt x="34" y="44"/>
                  <a:pt x="36" y="44"/>
                </a:cubicBezTo>
                <a:close/>
                <a:moveTo>
                  <a:pt x="100" y="56"/>
                </a:moveTo>
                <a:cubicBezTo>
                  <a:pt x="100" y="54"/>
                  <a:pt x="98" y="52"/>
                  <a:pt x="96" y="52"/>
                </a:cubicBezTo>
                <a:cubicBezTo>
                  <a:pt x="32" y="52"/>
                  <a:pt x="32" y="52"/>
                  <a:pt x="32" y="52"/>
                </a:cubicBezTo>
                <a:cubicBezTo>
                  <a:pt x="30" y="52"/>
                  <a:pt x="28" y="54"/>
                  <a:pt x="28" y="56"/>
                </a:cubicBezTo>
                <a:cubicBezTo>
                  <a:pt x="28" y="58"/>
                  <a:pt x="30" y="60"/>
                  <a:pt x="32" y="60"/>
                </a:cubicBezTo>
                <a:cubicBezTo>
                  <a:pt x="96" y="60"/>
                  <a:pt x="96" y="60"/>
                  <a:pt x="96" y="60"/>
                </a:cubicBezTo>
                <a:cubicBezTo>
                  <a:pt x="98" y="60"/>
                  <a:pt x="100" y="58"/>
                  <a:pt x="100" y="56"/>
                </a:cubicBezTo>
                <a:close/>
                <a:moveTo>
                  <a:pt x="108" y="8"/>
                </a:moveTo>
                <a:cubicBezTo>
                  <a:pt x="107" y="5"/>
                  <a:pt x="104" y="0"/>
                  <a:pt x="10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7" y="5"/>
                  <a:pt x="16" y="8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23" y="128"/>
                  <a:pt x="128" y="123"/>
                  <a:pt x="128" y="116"/>
                </a:cubicBezTo>
                <a:cubicBezTo>
                  <a:pt x="128" y="76"/>
                  <a:pt x="128" y="76"/>
                  <a:pt x="128" y="76"/>
                </a:cubicBezTo>
                <a:lnTo>
                  <a:pt x="108" y="8"/>
                </a:lnTo>
                <a:close/>
                <a:moveTo>
                  <a:pt x="24" y="12"/>
                </a:moveTo>
                <a:cubicBezTo>
                  <a:pt x="24" y="10"/>
                  <a:pt x="26" y="8"/>
                  <a:pt x="28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98" y="8"/>
                  <a:pt x="100" y="10"/>
                  <a:pt x="100" y="1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84" y="72"/>
                  <a:pt x="84" y="76"/>
                  <a:pt x="84" y="76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90"/>
                  <a:pt x="82" y="92"/>
                  <a:pt x="80" y="92"/>
                </a:cubicBezTo>
                <a:cubicBezTo>
                  <a:pt x="48" y="92"/>
                  <a:pt x="48" y="92"/>
                  <a:pt x="48" y="92"/>
                </a:cubicBezTo>
                <a:cubicBezTo>
                  <a:pt x="46" y="92"/>
                  <a:pt x="44" y="90"/>
                  <a:pt x="44" y="88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76"/>
                  <a:pt x="44" y="72"/>
                  <a:pt x="40" y="72"/>
                </a:cubicBezTo>
                <a:cubicBezTo>
                  <a:pt x="36" y="72"/>
                  <a:pt x="36" y="72"/>
                  <a:pt x="36" y="72"/>
                </a:cubicBezTo>
                <a:cubicBezTo>
                  <a:pt x="9" y="72"/>
                  <a:pt x="9" y="72"/>
                  <a:pt x="9" y="72"/>
                </a:cubicBezTo>
                <a:lnTo>
                  <a:pt x="24" y="12"/>
                </a:lnTo>
                <a:close/>
                <a:moveTo>
                  <a:pt x="120" y="112"/>
                </a:moveTo>
                <a:cubicBezTo>
                  <a:pt x="120" y="116"/>
                  <a:pt x="116" y="120"/>
                  <a:pt x="112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2" y="120"/>
                  <a:pt x="8" y="116"/>
                  <a:pt x="8" y="112"/>
                </a:cubicBezTo>
                <a:cubicBezTo>
                  <a:pt x="8" y="80"/>
                  <a:pt x="8" y="80"/>
                  <a:pt x="8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6"/>
                  <a:pt x="40" y="100"/>
                  <a:pt x="4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8" y="100"/>
                  <a:pt x="92" y="96"/>
                  <a:pt x="92" y="92"/>
                </a:cubicBezTo>
                <a:cubicBezTo>
                  <a:pt x="92" y="80"/>
                  <a:pt x="92" y="80"/>
                  <a:pt x="92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112"/>
                </a:lnTo>
                <a:close/>
                <a:moveTo>
                  <a:pt x="40" y="28"/>
                </a:moveTo>
                <a:cubicBezTo>
                  <a:pt x="88" y="28"/>
                  <a:pt x="88" y="28"/>
                  <a:pt x="88" y="28"/>
                </a:cubicBezTo>
                <a:cubicBezTo>
                  <a:pt x="90" y="28"/>
                  <a:pt x="92" y="26"/>
                  <a:pt x="92" y="24"/>
                </a:cubicBezTo>
                <a:cubicBezTo>
                  <a:pt x="92" y="22"/>
                  <a:pt x="90" y="20"/>
                  <a:pt x="88" y="20"/>
                </a:cubicBezTo>
                <a:cubicBezTo>
                  <a:pt x="40" y="20"/>
                  <a:pt x="40" y="20"/>
                  <a:pt x="40" y="20"/>
                </a:cubicBezTo>
                <a:cubicBezTo>
                  <a:pt x="38" y="20"/>
                  <a:pt x="36" y="22"/>
                  <a:pt x="36" y="24"/>
                </a:cubicBezTo>
                <a:cubicBezTo>
                  <a:pt x="36" y="26"/>
                  <a:pt x="38" y="28"/>
                  <a:pt x="40" y="28"/>
                </a:cubicBezTo>
                <a:close/>
              </a:path>
            </a:pathLst>
          </a:custGeom>
          <a:gradFill flip="none" rotWithShape="1">
            <a:gsLst>
              <a:gs pos="0">
                <a:srgbClr val="9096AE"/>
              </a:gs>
              <a:gs pos="100000">
                <a:srgbClr val="F1F1F5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2011760" y="38997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 smtClean="0">
                <a:solidFill>
                  <a:schemeClr val="bg1"/>
                </a:solidFill>
                <a:ea typeface="微软雅黑" pitchFamily="34" charset="-122"/>
              </a:rPr>
              <a:t>创新背景</a:t>
            </a:r>
            <a:endParaRPr lang="zh-CN" altLang="en-US" sz="24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3006304" y="24621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 smtClean="0">
                <a:solidFill>
                  <a:schemeClr val="bg1"/>
                </a:solidFill>
                <a:ea typeface="微软雅黑" pitchFamily="34" charset="-122"/>
              </a:rPr>
              <a:t>创新点</a:t>
            </a:r>
            <a:endParaRPr lang="zh-CN" altLang="en-US" sz="24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5358788" y="18918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ea typeface="微软雅黑" pitchFamily="34" charset="-122"/>
              </a:rPr>
              <a:t>效果</a:t>
            </a:r>
            <a:r>
              <a:rPr lang="zh-CN" altLang="en-US" sz="2400" dirty="0" smtClean="0">
                <a:solidFill>
                  <a:schemeClr val="bg1"/>
                </a:solidFill>
                <a:ea typeface="微软雅黑" pitchFamily="34" charset="-122"/>
              </a:rPr>
              <a:t>展示</a:t>
            </a:r>
            <a:endParaRPr lang="zh-CN" altLang="en-US" sz="24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7669394" y="24621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ea typeface="微软雅黑" pitchFamily="34" charset="-122"/>
              </a:rPr>
              <a:t>落地</a:t>
            </a:r>
            <a:r>
              <a:rPr lang="zh-CN" altLang="en-US" sz="2400" dirty="0" smtClean="0">
                <a:solidFill>
                  <a:schemeClr val="bg1"/>
                </a:solidFill>
                <a:ea typeface="微软雅黑" pitchFamily="34" charset="-122"/>
              </a:rPr>
              <a:t>成果</a:t>
            </a:r>
            <a:endParaRPr lang="zh-CN" altLang="en-US" sz="24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8705814" y="38997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ea typeface="微软雅黑" pitchFamily="34" charset="-122"/>
              </a:rPr>
              <a:t>创新</a:t>
            </a:r>
            <a:r>
              <a:rPr lang="zh-CN" altLang="en-US" sz="2400" dirty="0" smtClean="0">
                <a:solidFill>
                  <a:schemeClr val="bg1"/>
                </a:solidFill>
                <a:ea typeface="微软雅黑" pitchFamily="34" charset="-122"/>
              </a:rPr>
              <a:t>价值</a:t>
            </a:r>
            <a:endParaRPr lang="zh-CN" altLang="en-US" sz="240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5488302" y="4760540"/>
            <a:ext cx="1215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prstClr val="white"/>
                </a:solidFill>
              </a:rPr>
              <a:t>Agenda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43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/>
      <p:bldP spid="161" grpId="0"/>
      <p:bldP spid="162" grpId="0"/>
      <p:bldP spid="163" grpId="0"/>
      <p:bldP spid="1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71782" y="677173"/>
            <a:ext cx="10219695" cy="6072133"/>
            <a:chOff x="1268732" y="749300"/>
            <a:chExt cx="9653903" cy="5735955"/>
          </a:xfrm>
        </p:grpSpPr>
        <p:sp>
          <p:nvSpPr>
            <p:cNvPr id="5" name="文本框 4"/>
            <p:cNvSpPr txBox="1"/>
            <p:nvPr/>
          </p:nvSpPr>
          <p:spPr bwMode="auto">
            <a:xfrm>
              <a:off x="1344932" y="749300"/>
              <a:ext cx="9501516" cy="5720714"/>
            </a:xfrm>
            <a:prstGeom prst="rect">
              <a:avLst/>
            </a:prstGeom>
            <a:gradFill rotWithShape="1">
              <a:gsLst>
                <a:gs pos="36000">
                  <a:srgbClr val="00B0F0">
                    <a:lumMod val="98000"/>
                    <a:alpha val="11000"/>
                  </a:srgbClr>
                </a:gs>
                <a:gs pos="100000">
                  <a:srgbClr val="00B0F0">
                    <a:alpha val="11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5875">
              <a:gradFill>
                <a:gsLst>
                  <a:gs pos="5000">
                    <a:srgbClr val="00B0F0">
                      <a:alpha val="23000"/>
                    </a:srgbClr>
                  </a:gs>
                  <a:gs pos="75000">
                    <a:srgbClr val="00B0F0">
                      <a:alpha val="17000"/>
                      <a:lumMod val="99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wrap="square" lIns="91440" tIns="45720" rIns="9144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19557" y="1108710"/>
              <a:ext cx="9152265" cy="246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 descr="系统框架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825" y="1047115"/>
              <a:ext cx="9150996" cy="307975"/>
            </a:xfrm>
            <a:prstGeom prst="rect">
              <a:avLst/>
            </a:prstGeom>
          </p:spPr>
        </p:pic>
        <p:sp>
          <p:nvSpPr>
            <p:cNvPr id="9" name="流程图: 手动输入 8"/>
            <p:cNvSpPr/>
            <p:nvPr/>
          </p:nvSpPr>
          <p:spPr>
            <a:xfrm>
              <a:off x="1268732" y="749300"/>
              <a:ext cx="76200" cy="1599565"/>
            </a:xfrm>
            <a:prstGeom prst="flowChartManualInput">
              <a:avLst/>
            </a:prstGeom>
            <a:solidFill>
              <a:srgbClr val="00B0F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手动输入 9"/>
            <p:cNvSpPr/>
            <p:nvPr/>
          </p:nvSpPr>
          <p:spPr>
            <a:xfrm rot="10800000">
              <a:off x="10846435" y="4885690"/>
              <a:ext cx="76200" cy="1599565"/>
            </a:xfrm>
            <a:prstGeom prst="flowChartManualInput">
              <a:avLst/>
            </a:prstGeom>
            <a:solidFill>
              <a:srgbClr val="00B0F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 txBox="1"/>
          <p:nvPr/>
        </p:nvSpPr>
        <p:spPr bwMode="auto">
          <a:xfrm>
            <a:off x="427765" y="135898"/>
            <a:ext cx="11487569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效果展示：</a:t>
            </a:r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完整生命周期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管理能力，开发完成后，提取交付物并部署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07" y="1318468"/>
            <a:ext cx="9701431" cy="506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2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" y="0"/>
            <a:ext cx="12192000" cy="68580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5252119" y="727834"/>
            <a:ext cx="1903078" cy="3251137"/>
            <a:chOff x="8787709" y="2869350"/>
            <a:chExt cx="3371521" cy="5759764"/>
          </a:xfrm>
        </p:grpSpPr>
        <p:sp>
          <p:nvSpPr>
            <p:cNvPr id="34" name="文本框 33"/>
            <p:cNvSpPr txBox="1"/>
            <p:nvPr/>
          </p:nvSpPr>
          <p:spPr>
            <a:xfrm>
              <a:off x="8787709" y="3365533"/>
              <a:ext cx="2126521" cy="1829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66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成</a:t>
              </a:r>
              <a:endParaRPr lang="zh-CN" altLang="en-US" sz="6600" spc="8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Arabic" panose="01010101010101010101" pitchFamily="50" charset="-78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521368" y="4860291"/>
              <a:ext cx="1610112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果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344194" y="6132720"/>
              <a:ext cx="1610113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落</a:t>
              </a:r>
              <a:endPara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296313" y="7156907"/>
              <a:ext cx="1610112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地</a:t>
              </a:r>
              <a:endParaRPr lang="zh-CN" altLang="en-US" sz="4800" spc="8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Arabic" panose="01010101010101010101" pitchFamily="50" charset="-78"/>
              </a:endParaRPr>
            </a:p>
          </p:txBody>
        </p:sp>
        <p:sp>
          <p:nvSpPr>
            <p:cNvPr id="38" name="任意多边形 7"/>
            <p:cNvSpPr/>
            <p:nvPr/>
          </p:nvSpPr>
          <p:spPr>
            <a:xfrm>
              <a:off x="9836150" y="2869350"/>
              <a:ext cx="2216150" cy="5041900"/>
            </a:xfrm>
            <a:custGeom>
              <a:avLst/>
              <a:gdLst>
                <a:gd name="connsiteX0" fmla="*/ 0 w 2216150"/>
                <a:gd name="connsiteY0" fmla="*/ 495300 h 5041900"/>
                <a:gd name="connsiteX1" fmla="*/ 0 w 2216150"/>
                <a:gd name="connsiteY1" fmla="*/ 0 h 5041900"/>
                <a:gd name="connsiteX2" fmla="*/ 2216150 w 2216150"/>
                <a:gd name="connsiteY2" fmla="*/ 0 h 5041900"/>
                <a:gd name="connsiteX3" fmla="*/ 2216150 w 2216150"/>
                <a:gd name="connsiteY3" fmla="*/ 5041900 h 5041900"/>
                <a:gd name="connsiteX4" fmla="*/ 1771650 w 2216150"/>
                <a:gd name="connsiteY4" fmla="*/ 5041900 h 50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150" h="5041900">
                  <a:moveTo>
                    <a:pt x="0" y="495300"/>
                  </a:moveTo>
                  <a:lnTo>
                    <a:pt x="0" y="0"/>
                  </a:lnTo>
                  <a:lnTo>
                    <a:pt x="2216150" y="0"/>
                  </a:lnTo>
                  <a:lnTo>
                    <a:pt x="2216150" y="5041900"/>
                  </a:lnTo>
                  <a:lnTo>
                    <a:pt x="1771650" y="5041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567961" y="3143530"/>
              <a:ext cx="591269" cy="231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217298" y="3694839"/>
              <a:ext cx="525950" cy="2934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12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  <a:p>
              <a:endParaRPr lang="zh-CN" altLang="en-US" sz="112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12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59824" y="739829"/>
            <a:ext cx="5333440" cy="2828014"/>
            <a:chOff x="6305550" y="2809875"/>
            <a:chExt cx="9448800" cy="5010150"/>
          </a:xfrm>
        </p:grpSpPr>
        <p:sp>
          <p:nvSpPr>
            <p:cNvPr id="42" name="矩形 41"/>
            <p:cNvSpPr/>
            <p:nvPr/>
          </p:nvSpPr>
          <p:spPr>
            <a:xfrm>
              <a:off x="6343650" y="2847975"/>
              <a:ext cx="9372600" cy="493395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055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4" name="矩形 43"/>
            <p:cNvSpPr/>
            <p:nvPr/>
          </p:nvSpPr>
          <p:spPr>
            <a:xfrm>
              <a:off x="63055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5" name="矩形 44"/>
            <p:cNvSpPr/>
            <p:nvPr/>
          </p:nvSpPr>
          <p:spPr>
            <a:xfrm>
              <a:off x="156781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6" name="矩形 45"/>
            <p:cNvSpPr/>
            <p:nvPr/>
          </p:nvSpPr>
          <p:spPr>
            <a:xfrm>
              <a:off x="156781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9918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991850" y="7741468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781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50" name="矩形 49"/>
            <p:cNvSpPr/>
            <p:nvPr/>
          </p:nvSpPr>
          <p:spPr>
            <a:xfrm>
              <a:off x="63055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/>
        </p:blipFill>
        <p:spPr>
          <a:xfrm rot="1593605">
            <a:off x="7666088" y="2672410"/>
            <a:ext cx="4309762" cy="552882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/>
        </p:blipFill>
        <p:spPr>
          <a:xfrm rot="17116926">
            <a:off x="1826535" y="-855885"/>
            <a:ext cx="2767215" cy="362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标题 1"/>
          <p:cNvSpPr txBox="1"/>
          <p:nvPr/>
        </p:nvSpPr>
        <p:spPr bwMode="auto">
          <a:xfrm>
            <a:off x="427766" y="135898"/>
            <a:ext cx="11351484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成果落地：在公司内外的应用情况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5160" y="2830367"/>
            <a:ext cx="4239260" cy="556281"/>
          </a:xfrm>
          <a:prstGeom prst="rect">
            <a:avLst/>
          </a:prstGeom>
          <a:solidFill>
            <a:srgbClr val="2E75B6"/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浪潮云</a:t>
            </a: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ERP</a:t>
            </a:r>
          </a:p>
        </p:txBody>
      </p:sp>
      <p:sp>
        <p:nvSpPr>
          <p:cNvPr id="4" name="矩形 3"/>
          <p:cNvSpPr/>
          <p:nvPr/>
        </p:nvSpPr>
        <p:spPr>
          <a:xfrm>
            <a:off x="4993458" y="2839801"/>
            <a:ext cx="3410585" cy="541513"/>
          </a:xfrm>
          <a:prstGeom prst="rect">
            <a:avLst/>
          </a:prstGeom>
          <a:solidFill>
            <a:srgbClr val="2E75B6"/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合作伙伴</a:t>
            </a: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客户开发</a:t>
            </a:r>
          </a:p>
        </p:txBody>
      </p:sp>
      <p:sp>
        <p:nvSpPr>
          <p:cNvPr id="5" name="矩形 4"/>
          <p:cNvSpPr/>
          <p:nvPr/>
        </p:nvSpPr>
        <p:spPr>
          <a:xfrm>
            <a:off x="8500019" y="2830367"/>
            <a:ext cx="3011170" cy="550947"/>
          </a:xfrm>
          <a:prstGeom prst="rect">
            <a:avLst/>
          </a:prstGeom>
          <a:solidFill>
            <a:srgbClr val="2E75B6"/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独立</a:t>
            </a: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ISV</a:t>
            </a:r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645160" y="3975100"/>
            <a:ext cx="10851515" cy="2483666"/>
          </a:xfrm>
          <a:prstGeom prst="rect">
            <a:avLst/>
          </a:prstGeom>
          <a:solidFill>
            <a:srgbClr val="005EA4"/>
          </a:solidFill>
          <a:ln>
            <a:noFill/>
          </a:ln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0" algn="ctr" fontAlgn="base">
              <a:lnSpc>
                <a:spcPct val="100000"/>
              </a:lnSpc>
              <a:buFontTx/>
              <a:buNone/>
            </a:pPr>
            <a:endParaRPr lang="zh-CN" altLang="en-US" sz="180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7" name="矩形 20"/>
          <p:cNvSpPr>
            <a:spLocks noChangeArrowheads="1"/>
          </p:cNvSpPr>
          <p:nvPr/>
        </p:nvSpPr>
        <p:spPr bwMode="auto">
          <a:xfrm>
            <a:off x="4418120" y="4177089"/>
            <a:ext cx="312462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2040204020203" pitchFamily="34" charset="-122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微软雅黑" panose="020B0502040204020203" pitchFamily="34" charset="-122"/>
              </a:rPr>
              <a:t>iGIX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2040204020203" pitchFamily="34" charset="-122"/>
              </a:rPr>
              <a:t>企业数字化能力平台</a:t>
            </a:r>
            <a:endParaRPr lang="zh-CN" altLang="en-US" sz="2000" dirty="0">
              <a:solidFill>
                <a:schemeClr val="bg1"/>
              </a:solidFill>
              <a:latin typeface="微软雅黑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7225" y="1522550"/>
            <a:ext cx="227901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ERP/MRO应用</a:t>
            </a:r>
          </a:p>
        </p:txBody>
      </p:sp>
      <p:sp>
        <p:nvSpPr>
          <p:cNvPr id="9" name="矩形 8"/>
          <p:cNvSpPr/>
          <p:nvPr/>
        </p:nvSpPr>
        <p:spPr>
          <a:xfrm>
            <a:off x="3028315" y="1522550"/>
            <a:ext cx="245427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数据/流程驱动应用</a:t>
            </a:r>
          </a:p>
        </p:txBody>
      </p:sp>
      <p:sp>
        <p:nvSpPr>
          <p:cNvPr id="10" name="矩形 9"/>
          <p:cNvSpPr/>
          <p:nvPr/>
        </p:nvSpPr>
        <p:spPr>
          <a:xfrm>
            <a:off x="5581015" y="1522550"/>
            <a:ext cx="236918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I</a:t>
            </a:r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o</a:t>
            </a:r>
            <a:r>
              <a:rPr lang="zh-CN" altLang="en-US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T</a:t>
            </a: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类应用</a:t>
            </a:r>
          </a:p>
        </p:txBody>
      </p:sp>
      <p:sp>
        <p:nvSpPr>
          <p:cNvPr id="11" name="矩形 10"/>
          <p:cNvSpPr/>
          <p:nvPr/>
        </p:nvSpPr>
        <p:spPr>
          <a:xfrm>
            <a:off x="8042275" y="1522550"/>
            <a:ext cx="249237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创新型</a:t>
            </a:r>
            <a:r>
              <a:rPr lang="zh-CN" altLang="en-US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应用</a:t>
            </a: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40059" y="1522550"/>
            <a:ext cx="85788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… </a:t>
            </a:r>
          </a:p>
        </p:txBody>
      </p:sp>
      <p:sp>
        <p:nvSpPr>
          <p:cNvPr id="15" name="矩形 22"/>
          <p:cNvSpPr>
            <a:spLocks noChangeArrowheads="1"/>
          </p:cNvSpPr>
          <p:nvPr/>
        </p:nvSpPr>
        <p:spPr bwMode="auto">
          <a:xfrm>
            <a:off x="3809047" y="4914991"/>
            <a:ext cx="4523740" cy="968439"/>
          </a:xfrm>
          <a:prstGeom prst="roundRect">
            <a:avLst/>
          </a:prstGeom>
          <a:gradFill>
            <a:gsLst>
              <a:gs pos="0">
                <a:srgbClr val="7030A0"/>
              </a:gs>
              <a:gs pos="100000">
                <a:schemeClr val="accent2">
                  <a:lumMod val="75000"/>
                </a:schemeClr>
              </a:gs>
            </a:gsLst>
            <a:lin ang="336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UBML</a:t>
            </a:r>
          </a:p>
          <a:p>
            <a:pPr algn="ctr">
              <a:defRPr/>
            </a:pPr>
            <a:endParaRPr lang="en-US" altLang="zh-CN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（低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代码开发平台核心建模体系）</a:t>
            </a:r>
            <a:endParaRPr lang="zh-CN" altLang="en-US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9290" y="2180772"/>
            <a:ext cx="227901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LOB</a:t>
            </a:r>
          </a:p>
        </p:txBody>
      </p:sp>
      <p:sp>
        <p:nvSpPr>
          <p:cNvPr id="17" name="矩形 16"/>
          <p:cNvSpPr/>
          <p:nvPr/>
        </p:nvSpPr>
        <p:spPr>
          <a:xfrm>
            <a:off x="3046730" y="2180772"/>
            <a:ext cx="93218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财务</a:t>
            </a:r>
          </a:p>
        </p:txBody>
      </p:sp>
      <p:sp>
        <p:nvSpPr>
          <p:cNvPr id="18" name="矩形 17"/>
          <p:cNvSpPr/>
          <p:nvPr/>
        </p:nvSpPr>
        <p:spPr>
          <a:xfrm>
            <a:off x="4077335" y="2180772"/>
            <a:ext cx="78867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资金</a:t>
            </a:r>
          </a:p>
        </p:txBody>
      </p:sp>
      <p:sp>
        <p:nvSpPr>
          <p:cNvPr id="19" name="矩形 18"/>
          <p:cNvSpPr/>
          <p:nvPr/>
        </p:nvSpPr>
        <p:spPr>
          <a:xfrm>
            <a:off x="4964430" y="2180772"/>
            <a:ext cx="78867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人力</a:t>
            </a:r>
          </a:p>
        </p:txBody>
      </p:sp>
      <p:sp>
        <p:nvSpPr>
          <p:cNvPr id="20" name="矩形 19"/>
          <p:cNvSpPr/>
          <p:nvPr/>
        </p:nvSpPr>
        <p:spPr>
          <a:xfrm>
            <a:off x="8656320" y="2180772"/>
            <a:ext cx="88265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生存</a:t>
            </a:r>
          </a:p>
        </p:txBody>
      </p:sp>
      <p:sp>
        <p:nvSpPr>
          <p:cNvPr id="21" name="矩形 20"/>
          <p:cNvSpPr/>
          <p:nvPr/>
        </p:nvSpPr>
        <p:spPr>
          <a:xfrm>
            <a:off x="5851525" y="2180772"/>
            <a:ext cx="93218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销售</a:t>
            </a:r>
          </a:p>
        </p:txBody>
      </p:sp>
      <p:sp>
        <p:nvSpPr>
          <p:cNvPr id="22" name="矩形 21"/>
          <p:cNvSpPr/>
          <p:nvPr/>
        </p:nvSpPr>
        <p:spPr>
          <a:xfrm>
            <a:off x="6882130" y="2180772"/>
            <a:ext cx="78867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采购</a:t>
            </a:r>
          </a:p>
        </p:txBody>
      </p:sp>
      <p:sp>
        <p:nvSpPr>
          <p:cNvPr id="23" name="矩形 22"/>
          <p:cNvSpPr/>
          <p:nvPr/>
        </p:nvSpPr>
        <p:spPr>
          <a:xfrm>
            <a:off x="7769225" y="2180772"/>
            <a:ext cx="78867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库存</a:t>
            </a:r>
          </a:p>
        </p:txBody>
      </p:sp>
      <p:sp>
        <p:nvSpPr>
          <p:cNvPr id="24" name="矩形 23"/>
          <p:cNvSpPr/>
          <p:nvPr/>
        </p:nvSpPr>
        <p:spPr>
          <a:xfrm>
            <a:off x="9652000" y="2180772"/>
            <a:ext cx="882650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服务</a:t>
            </a:r>
          </a:p>
        </p:txBody>
      </p:sp>
      <p:sp>
        <p:nvSpPr>
          <p:cNvPr id="25" name="矩形 24"/>
          <p:cNvSpPr/>
          <p:nvPr/>
        </p:nvSpPr>
        <p:spPr>
          <a:xfrm>
            <a:off x="10640060" y="2180772"/>
            <a:ext cx="856615" cy="581025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… </a:t>
            </a:r>
            <a:endParaRPr lang="en-US" altLang="zh-CN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1808" y="3405252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00B0F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GS Cloud</a:t>
            </a:r>
            <a:endParaRPr lang="zh-CN" altLang="en-US" sz="2400" b="1" dirty="0">
              <a:solidFill>
                <a:srgbClr val="00B0F0"/>
              </a:solidFill>
              <a:latin typeface="Gadugi" panose="020B0502040204020203" pitchFamily="34" charset="0"/>
            </a:endParaRPr>
          </a:p>
        </p:txBody>
      </p:sp>
      <p:pic>
        <p:nvPicPr>
          <p:cNvPr id="31" name="图片 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50636" y="3454096"/>
            <a:ext cx="617017" cy="34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图片 3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88518" y="3455408"/>
            <a:ext cx="617017" cy="34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图片 3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900014" y="3450217"/>
            <a:ext cx="630710" cy="357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本框 27"/>
          <p:cNvSpPr txBox="1"/>
          <p:nvPr/>
        </p:nvSpPr>
        <p:spPr>
          <a:xfrm>
            <a:off x="2534644" y="3451419"/>
            <a:ext cx="18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C000"/>
                </a:solidFill>
              </a:rPr>
              <a:t>公司</a:t>
            </a:r>
            <a:r>
              <a:rPr lang="en-US" altLang="zh-CN" dirty="0" smtClean="0">
                <a:solidFill>
                  <a:srgbClr val="FFC000"/>
                </a:solidFill>
              </a:rPr>
              <a:t>ERP</a:t>
            </a:r>
            <a:r>
              <a:rPr lang="zh-CN" altLang="en-US" dirty="0" smtClean="0">
                <a:solidFill>
                  <a:srgbClr val="FFC000"/>
                </a:solidFill>
              </a:rPr>
              <a:t>产品内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75161" y="3436207"/>
            <a:ext cx="114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zh-CN" altLang="en-US" dirty="0"/>
              <a:t>企业用户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538970" y="3453050"/>
            <a:ext cx="161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FFC000"/>
                </a:solidFill>
              </a:defRPr>
            </a:lvl1pPr>
          </a:lstStyle>
          <a:p>
            <a:r>
              <a:rPr lang="en-US" altLang="zh-CN" dirty="0"/>
              <a:t>200+</a:t>
            </a:r>
            <a:r>
              <a:rPr lang="zh-CN" altLang="en-US" dirty="0"/>
              <a:t>开发人员</a:t>
            </a:r>
          </a:p>
        </p:txBody>
      </p:sp>
      <p:sp>
        <p:nvSpPr>
          <p:cNvPr id="34" name="矩形 33"/>
          <p:cNvSpPr/>
          <p:nvPr/>
        </p:nvSpPr>
        <p:spPr>
          <a:xfrm>
            <a:off x="581526" y="874974"/>
            <a:ext cx="1058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在浪潮</a:t>
            </a:r>
            <a:r>
              <a:rPr lang="en-US" altLang="zh-CN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iGIX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、云</a:t>
            </a:r>
            <a:r>
              <a:rPr lang="en-US" altLang="zh-CN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ERP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产品</a:t>
            </a:r>
            <a:r>
              <a:rPr lang="en-US" altLang="zh-CN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GS Cloud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、东方电气、长江养老、东驰软件、广水项目组得到广泛应用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8500019" y="3390880"/>
            <a:ext cx="2996656" cy="459985"/>
          </a:xfrm>
          <a:prstGeom prst="rect">
            <a:avLst/>
          </a:prstGeom>
          <a:solidFill>
            <a:srgbClr val="2E75B6">
              <a:alpha val="55000"/>
            </a:srgb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55178" y="3394798"/>
            <a:ext cx="4233763" cy="459985"/>
          </a:xfrm>
          <a:prstGeom prst="rect">
            <a:avLst/>
          </a:prstGeom>
          <a:solidFill>
            <a:srgbClr val="2E75B6">
              <a:alpha val="55000"/>
            </a:srgb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996207" y="3392850"/>
            <a:ext cx="3407836" cy="459985"/>
          </a:xfrm>
          <a:prstGeom prst="rect">
            <a:avLst/>
          </a:prstGeom>
          <a:solidFill>
            <a:srgbClr val="2E75B6">
              <a:alpha val="55000"/>
            </a:srgb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kern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459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标题 1"/>
          <p:cNvSpPr txBox="1"/>
          <p:nvPr/>
        </p:nvSpPr>
        <p:spPr bwMode="auto">
          <a:xfrm>
            <a:off x="427766" y="135898"/>
            <a:ext cx="11351484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成果落地：开源开放，</a:t>
            </a:r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引领开源新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浪潮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123091" y="2506355"/>
            <a:ext cx="1341774" cy="1341774"/>
            <a:chOff x="4939985" y="1734882"/>
            <a:chExt cx="2306223" cy="2306223"/>
          </a:xfrm>
        </p:grpSpPr>
        <p:sp>
          <p:nvSpPr>
            <p:cNvPr id="37" name="椭圆 36"/>
            <p:cNvSpPr/>
            <p:nvPr/>
          </p:nvSpPr>
          <p:spPr>
            <a:xfrm>
              <a:off x="4939985" y="1734882"/>
              <a:ext cx="2306223" cy="2306223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cs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112211" y="1907090"/>
              <a:ext cx="1961771" cy="1961571"/>
            </a:xfrm>
            <a:prstGeom prst="ellipse">
              <a:avLst/>
            </a:prstGeom>
            <a:solidFill>
              <a:srgbClr val="0070C0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 rot="1822598">
              <a:off x="5575141" y="2023677"/>
              <a:ext cx="173397" cy="157720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19801900" flipH="1">
              <a:off x="6449887" y="2012344"/>
              <a:ext cx="173397" cy="1644762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16200000" flipH="1">
              <a:off x="6006493" y="2386876"/>
              <a:ext cx="173397" cy="100223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flipH="1">
              <a:off x="6003496" y="2829464"/>
              <a:ext cx="173397" cy="112230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cs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>
              <a:off x="5911221" y="1897696"/>
              <a:ext cx="368166" cy="317384"/>
            </a:xfrm>
            <a:prstGeom prst="triangle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cs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610313" y="3933850"/>
            <a:ext cx="2493045" cy="400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12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n-ea"/>
                <a:sym typeface="Wingdings" panose="05000000000000000000" pitchFamily="2" charset="2"/>
              </a:rPr>
              <a:t>开放原子开源基金会</a:t>
            </a:r>
          </a:p>
        </p:txBody>
      </p:sp>
      <p:sp>
        <p:nvSpPr>
          <p:cNvPr id="45" name="矩形 44"/>
          <p:cNvSpPr/>
          <p:nvPr/>
        </p:nvSpPr>
        <p:spPr>
          <a:xfrm>
            <a:off x="196891" y="4433710"/>
            <a:ext cx="3522051" cy="400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Wingdings" panose="05000000000000000000" pitchFamily="2" charset="2"/>
              </a:rPr>
              <a:t>OPENATOM FOUNDATION</a:t>
            </a:r>
          </a:p>
        </p:txBody>
      </p:sp>
      <p:sp>
        <p:nvSpPr>
          <p:cNvPr id="46" name="矩形 45"/>
          <p:cNvSpPr/>
          <p:nvPr/>
        </p:nvSpPr>
        <p:spPr>
          <a:xfrm>
            <a:off x="5587068" y="2704024"/>
            <a:ext cx="1895942" cy="602078"/>
          </a:xfrm>
          <a:prstGeom prst="rect">
            <a:avLst/>
          </a:prstGeom>
          <a:gradFill>
            <a:gsLst>
              <a:gs pos="100000">
                <a:srgbClr val="92D050">
                  <a:alpha val="20000"/>
                </a:srgbClr>
              </a:gs>
              <a:gs pos="53000">
                <a:srgbClr val="92D050">
                  <a:alpha val="20000"/>
                </a:srgbClr>
              </a:gs>
              <a:gs pos="0">
                <a:srgbClr val="92D050">
                  <a:alpha val="19000"/>
                </a:srgbClr>
              </a:gs>
            </a:gsLst>
            <a:lin ang="0" scaled="0"/>
          </a:gradFill>
          <a:ln w="25400">
            <a:gradFill>
              <a:gsLst>
                <a:gs pos="68000">
                  <a:srgbClr val="92D050">
                    <a:alpha val="20000"/>
                  </a:srgbClr>
                </a:gs>
                <a:gs pos="100000">
                  <a:srgbClr val="92D050"/>
                </a:gs>
                <a:gs pos="0">
                  <a:srgbClr val="92D050"/>
                </a:gs>
                <a:gs pos="32000">
                  <a:srgbClr val="92D050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180000" rIns="108000" bIns="72000" numCol="1" spcCol="0" rtlCol="0" fromWordArt="0" anchor="ctr" anchorCtr="0" forceAA="0" compatLnSpc="1">
            <a:noAutofit/>
          </a:bodyPr>
          <a:lstStyle/>
          <a:p>
            <a:endParaRPr lang="zh-CN" altLang="en-US" sz="3600" b="1" dirty="0">
              <a:solidFill>
                <a:srgbClr val="FFC10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pic>
        <p:nvPicPr>
          <p:cNvPr id="47" name="Picture 6" descr="http://content-image-test.sha.stor.mbcloud.com/6264af09df15425ba2665843e10bb16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93" y="3577483"/>
            <a:ext cx="508674" cy="50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http://content-image-test.sha.stor.mbcloud.com/4a8b4f01a9744e2ab40d985c0bfae52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31" y="3516067"/>
            <a:ext cx="557295" cy="55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content-image-test.sha.stor.mbcloud.com/451b3a4ea5a54f549ea02f496b9083c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3" t="20395" r="17230" b="18106"/>
          <a:stretch>
            <a:fillRect/>
          </a:stretch>
        </p:blipFill>
        <p:spPr bwMode="auto">
          <a:xfrm>
            <a:off x="4904149" y="3560991"/>
            <a:ext cx="528862" cy="4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://content-image-test.sha.stor.mbcloud.com/becce99917844651b765a8b596ade345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185" y="1763429"/>
            <a:ext cx="407167" cy="40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http://content-image-test.sha.stor.mbcloud.com/70fa3ea508af428d8a25ef2f682da80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40" y="1639175"/>
            <a:ext cx="546491" cy="5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://content-image-test.sha.stor.mbcloud.com/3295373999df43b78796a46ac0d0b98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2" r="9768" b="25938"/>
          <a:stretch>
            <a:fillRect/>
          </a:stretch>
        </p:blipFill>
        <p:spPr bwMode="auto">
          <a:xfrm>
            <a:off x="5966138" y="1639175"/>
            <a:ext cx="1134210" cy="60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4" descr="http://content-image-test.sha.stor.mbcloud.com/1d32cfd1946c478babbc120ff7bae86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6" b="20291"/>
          <a:stretch>
            <a:fillRect/>
          </a:stretch>
        </p:blipFill>
        <p:spPr bwMode="auto">
          <a:xfrm>
            <a:off x="10461465" y="1780205"/>
            <a:ext cx="606201" cy="34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矩形 53"/>
          <p:cNvSpPr/>
          <p:nvPr/>
        </p:nvSpPr>
        <p:spPr>
          <a:xfrm>
            <a:off x="6134464" y="2272672"/>
            <a:ext cx="923234" cy="36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i="0" dirty="0" smtClean="0">
                <a:solidFill>
                  <a:schemeClr val="bg1"/>
                </a:solidFill>
                <a:effectLst/>
                <a:latin typeface="微软雅黑" panose="020B0502040204020203" charset="-122"/>
                <a:ea typeface="微软雅黑" panose="020B0502040204020203" charset="-122"/>
              </a:rPr>
              <a:t>UBML</a:t>
            </a:r>
          </a:p>
        </p:txBody>
      </p:sp>
      <p:sp>
        <p:nvSpPr>
          <p:cNvPr id="55" name="矩形 54"/>
          <p:cNvSpPr/>
          <p:nvPr/>
        </p:nvSpPr>
        <p:spPr>
          <a:xfrm>
            <a:off x="9953075" y="2272672"/>
            <a:ext cx="1801543" cy="36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i="0" dirty="0" smtClean="0">
                <a:solidFill>
                  <a:schemeClr val="bg1"/>
                </a:solidFill>
                <a:effectLst/>
                <a:latin typeface="微软雅黑" panose="020B0502040204020203" charset="-122"/>
                <a:ea typeface="微软雅黑" panose="020B0502040204020203" charset="-122"/>
              </a:rPr>
              <a:t>Ali OS Things</a:t>
            </a:r>
          </a:p>
        </p:txBody>
      </p:sp>
      <p:sp>
        <p:nvSpPr>
          <p:cNvPr id="56" name="矩形 55"/>
          <p:cNvSpPr/>
          <p:nvPr/>
        </p:nvSpPr>
        <p:spPr>
          <a:xfrm>
            <a:off x="7813174" y="2272672"/>
            <a:ext cx="1953093" cy="36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i="0" dirty="0" smtClean="0">
                <a:solidFill>
                  <a:schemeClr val="bg1"/>
                </a:solidFill>
                <a:effectLst/>
                <a:latin typeface="微软雅黑" panose="020B0502040204020203" charset="-122"/>
                <a:ea typeface="微软雅黑" panose="020B0502040204020203" charset="-122"/>
              </a:rPr>
              <a:t>OpenHarmony</a:t>
            </a:r>
          </a:p>
        </p:txBody>
      </p:sp>
      <p:sp>
        <p:nvSpPr>
          <p:cNvPr id="57" name="矩形 56"/>
          <p:cNvSpPr/>
          <p:nvPr/>
        </p:nvSpPr>
        <p:spPr>
          <a:xfrm>
            <a:off x="3561237" y="2272672"/>
            <a:ext cx="1665062" cy="36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i="0" dirty="0" smtClean="0">
                <a:solidFill>
                  <a:schemeClr val="bg1"/>
                </a:solidFill>
                <a:effectLst/>
                <a:latin typeface="微软雅黑" panose="020B0502040204020203" charset="-122"/>
                <a:ea typeface="微软雅黑" panose="020B0502040204020203" charset="-122"/>
              </a:rPr>
              <a:t>XuperChain</a:t>
            </a:r>
          </a:p>
        </p:txBody>
      </p:sp>
      <p:sp>
        <p:nvSpPr>
          <p:cNvPr id="58" name="矩形 57"/>
          <p:cNvSpPr/>
          <p:nvPr/>
        </p:nvSpPr>
        <p:spPr>
          <a:xfrm>
            <a:off x="4303919" y="4086157"/>
            <a:ext cx="1981242" cy="369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i="0" dirty="0" smtClean="0">
                <a:solidFill>
                  <a:schemeClr val="bg1"/>
                </a:solidFill>
                <a:effectLst/>
                <a:latin typeface="微软雅黑" panose="020B0502040204020203" charset="-122"/>
                <a:ea typeface="微软雅黑" panose="020B0502040204020203" charset="-122"/>
              </a:rPr>
              <a:t>TencentOS Tiny</a:t>
            </a:r>
            <a:endParaRPr lang="zh-CN" altLang="en-US" sz="18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307059" y="4086157"/>
            <a:ext cx="747231" cy="369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i="0" dirty="0" smtClean="0">
                <a:solidFill>
                  <a:schemeClr val="bg1"/>
                </a:solidFill>
                <a:effectLst/>
                <a:latin typeface="微软雅黑" panose="020B0502040204020203" charset="-122"/>
                <a:ea typeface="微软雅黑" panose="020B0502040204020203" charset="-122"/>
              </a:rPr>
              <a:t>PIKA</a:t>
            </a:r>
            <a:endParaRPr lang="zh-CN" altLang="en-US" sz="18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47357" y="4086157"/>
            <a:ext cx="1239414" cy="369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i="0" dirty="0" smtClean="0">
                <a:solidFill>
                  <a:schemeClr val="bg1"/>
                </a:solidFill>
                <a:effectLst/>
                <a:latin typeface="微软雅黑" panose="020B0502040204020203" charset="-122"/>
                <a:ea typeface="微软雅黑" panose="020B0502040204020203" charset="-122"/>
              </a:rPr>
              <a:t>TKEStack</a:t>
            </a:r>
            <a:endParaRPr lang="zh-CN" altLang="en-US" sz="18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752968" y="2702236"/>
            <a:ext cx="1801543" cy="602078"/>
          </a:xfrm>
          <a:prstGeom prst="rect">
            <a:avLst/>
          </a:prstGeom>
          <a:gradFill>
            <a:gsLst>
              <a:gs pos="100000">
                <a:srgbClr val="041736"/>
              </a:gs>
              <a:gs pos="0">
                <a:srgbClr val="083458"/>
              </a:gs>
            </a:gsLst>
            <a:lin ang="0" scaled="0"/>
          </a:gradFill>
          <a:ln w="6350">
            <a:gradFill>
              <a:gsLst>
                <a:gs pos="81208">
                  <a:srgbClr val="0F78C7">
                    <a:alpha val="0"/>
                  </a:srgbClr>
                </a:gs>
                <a:gs pos="100000">
                  <a:srgbClr val="1EAFF3"/>
                </a:gs>
                <a:gs pos="0">
                  <a:srgbClr val="1EAFF3"/>
                </a:gs>
                <a:gs pos="19000">
                  <a:srgbClr val="0171B8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180000" rIns="108000" bIns="7200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 dirty="0" smtClean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830469" y="2702236"/>
            <a:ext cx="1917267" cy="602078"/>
          </a:xfrm>
          <a:prstGeom prst="rect">
            <a:avLst/>
          </a:prstGeom>
          <a:gradFill>
            <a:gsLst>
              <a:gs pos="100000">
                <a:srgbClr val="041736"/>
              </a:gs>
              <a:gs pos="0">
                <a:srgbClr val="083458"/>
              </a:gs>
            </a:gsLst>
            <a:lin ang="0" scaled="0"/>
          </a:gradFill>
          <a:ln w="6350">
            <a:gradFill>
              <a:gsLst>
                <a:gs pos="81208">
                  <a:srgbClr val="0F78C7">
                    <a:alpha val="0"/>
                  </a:srgbClr>
                </a:gs>
                <a:gs pos="100000">
                  <a:srgbClr val="1EAFF3"/>
                </a:gs>
                <a:gs pos="0">
                  <a:srgbClr val="1EAFF3"/>
                </a:gs>
                <a:gs pos="19000">
                  <a:srgbClr val="0171B8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180000" rIns="108000" bIns="7200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 dirty="0" smtClean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212311" y="4456377"/>
            <a:ext cx="2058866" cy="602078"/>
          </a:xfrm>
          <a:prstGeom prst="rect">
            <a:avLst/>
          </a:prstGeom>
          <a:gradFill>
            <a:gsLst>
              <a:gs pos="100000">
                <a:srgbClr val="041736"/>
              </a:gs>
              <a:gs pos="0">
                <a:srgbClr val="083458"/>
              </a:gs>
            </a:gsLst>
            <a:lin ang="0" scaled="0"/>
          </a:gradFill>
          <a:ln w="6350">
            <a:gradFill>
              <a:gsLst>
                <a:gs pos="81208">
                  <a:srgbClr val="0F78C7">
                    <a:alpha val="0"/>
                  </a:srgbClr>
                </a:gs>
                <a:gs pos="100000">
                  <a:srgbClr val="1EAFF3"/>
                </a:gs>
                <a:gs pos="0">
                  <a:srgbClr val="1EAFF3"/>
                </a:gs>
                <a:gs pos="19000">
                  <a:srgbClr val="0171B8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180000" rIns="108000" bIns="7200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 dirty="0" smtClean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590485" y="4456377"/>
            <a:ext cx="2058866" cy="602078"/>
          </a:xfrm>
          <a:prstGeom prst="rect">
            <a:avLst/>
          </a:prstGeom>
          <a:gradFill>
            <a:gsLst>
              <a:gs pos="100000">
                <a:srgbClr val="041736"/>
              </a:gs>
              <a:gs pos="0">
                <a:srgbClr val="083458"/>
              </a:gs>
            </a:gsLst>
            <a:lin ang="0" scaled="0"/>
          </a:gradFill>
          <a:ln w="6350">
            <a:gradFill>
              <a:gsLst>
                <a:gs pos="81208">
                  <a:srgbClr val="0F78C7">
                    <a:alpha val="0"/>
                  </a:srgbClr>
                </a:gs>
                <a:gs pos="100000">
                  <a:srgbClr val="1EAFF3"/>
                </a:gs>
                <a:gs pos="0">
                  <a:srgbClr val="1EAFF3"/>
                </a:gs>
                <a:gs pos="19000">
                  <a:srgbClr val="0171B8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180000" rIns="108000" bIns="7200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 dirty="0" smtClean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968658" y="4456377"/>
            <a:ext cx="1680416" cy="602078"/>
          </a:xfrm>
          <a:prstGeom prst="rect">
            <a:avLst/>
          </a:prstGeom>
          <a:gradFill>
            <a:gsLst>
              <a:gs pos="100000">
                <a:srgbClr val="041736"/>
              </a:gs>
              <a:gs pos="0">
                <a:srgbClr val="083458"/>
              </a:gs>
            </a:gsLst>
            <a:lin ang="0" scaled="0"/>
          </a:gradFill>
          <a:ln w="6350">
            <a:gradFill>
              <a:gsLst>
                <a:gs pos="81208">
                  <a:srgbClr val="0F78C7">
                    <a:alpha val="0"/>
                  </a:srgbClr>
                </a:gs>
                <a:gs pos="100000">
                  <a:srgbClr val="1EAFF3"/>
                </a:gs>
                <a:gs pos="0">
                  <a:srgbClr val="1EAFF3"/>
                </a:gs>
                <a:gs pos="19000">
                  <a:srgbClr val="0171B8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180000" rIns="108000" bIns="7200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2000" dirty="0" smtClean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418734" y="2704024"/>
            <a:ext cx="1895942" cy="602078"/>
          </a:xfrm>
          <a:prstGeom prst="rect">
            <a:avLst/>
          </a:prstGeom>
          <a:gradFill>
            <a:gsLst>
              <a:gs pos="100000">
                <a:srgbClr val="041736"/>
              </a:gs>
              <a:gs pos="0">
                <a:srgbClr val="083458"/>
              </a:gs>
            </a:gsLst>
            <a:lin ang="0" scaled="0"/>
          </a:gradFill>
          <a:ln w="6350">
            <a:gradFill>
              <a:gsLst>
                <a:gs pos="81208">
                  <a:srgbClr val="0F78C7">
                    <a:alpha val="0"/>
                  </a:srgbClr>
                </a:gs>
                <a:gs pos="100000">
                  <a:srgbClr val="1EAFF3"/>
                </a:gs>
                <a:gs pos="0">
                  <a:srgbClr val="1EAFF3"/>
                </a:gs>
                <a:gs pos="19000">
                  <a:srgbClr val="0171B8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180000" rIns="108000" bIns="72000" numCol="1" spcCol="0" rtlCol="0" fromWordArt="0" anchor="t" anchorCtr="0" forceAA="0" compatLnSpc="1">
            <a:noAutofit/>
          </a:bodyPr>
          <a:lstStyle/>
          <a:p>
            <a:pPr lvl="0" algn="just"/>
            <a:endParaRPr lang="zh-CN" altLang="en-US" sz="1800" dirty="0" smtClean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958158" y="282708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zh-CN" altLang="en-US" sz="1800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区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块链平台</a:t>
            </a:r>
          </a:p>
        </p:txBody>
      </p:sp>
      <p:sp>
        <p:nvSpPr>
          <p:cNvPr id="68" name="矩形 67"/>
          <p:cNvSpPr/>
          <p:nvPr/>
        </p:nvSpPr>
        <p:spPr>
          <a:xfrm>
            <a:off x="5809711" y="2675671"/>
            <a:ext cx="153067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950085">
              <a:spcBef>
                <a:spcPct val="0"/>
              </a:spcBef>
              <a:defRPr/>
            </a:pPr>
            <a:r>
              <a:rPr lang="zh-CN" altLang="en-US" sz="2000" b="1" dirty="0" smtClean="0">
                <a:solidFill>
                  <a:srgbClr val="FFC000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浪潮 </a:t>
            </a:r>
            <a:r>
              <a:rPr lang="zh-CN" altLang="en-US" sz="1800" b="1" dirty="0" smtClean="0">
                <a:solidFill>
                  <a:srgbClr val="FFC000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低代码</a:t>
            </a:r>
            <a:endParaRPr lang="en-US" altLang="zh-CN" sz="1800" b="1" dirty="0" smtClean="0">
              <a:solidFill>
                <a:srgbClr val="FFC000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  <a:p>
            <a:pPr algn="ctr" defTabSz="1950085">
              <a:spcBef>
                <a:spcPct val="0"/>
              </a:spcBef>
              <a:defRPr/>
            </a:pPr>
            <a:r>
              <a:rPr lang="zh-CN" altLang="en-US" sz="1800" b="1" dirty="0" smtClean="0">
                <a:solidFill>
                  <a:srgbClr val="FFC000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建模</a:t>
            </a:r>
            <a:r>
              <a:rPr lang="zh-CN" altLang="en-US" sz="1800" b="1" dirty="0">
                <a:solidFill>
                  <a:srgbClr val="FFC000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体系</a:t>
            </a:r>
          </a:p>
        </p:txBody>
      </p:sp>
      <p:sp>
        <p:nvSpPr>
          <p:cNvPr id="69" name="矩形 68"/>
          <p:cNvSpPr/>
          <p:nvPr/>
        </p:nvSpPr>
        <p:spPr>
          <a:xfrm>
            <a:off x="7976347" y="2661020"/>
            <a:ext cx="134600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gradFill>
                  <a:gsLst>
                    <a:gs pos="0">
                      <a:srgbClr val="24E7FC"/>
                    </a:gs>
                    <a:gs pos="100000">
                      <a:srgbClr val="B6EF71"/>
                    </a:gs>
                  </a:gsLst>
                  <a:lin ang="0" scaled="1"/>
                </a:gra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华为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鸿蒙</a:t>
            </a:r>
            <a:endParaRPr lang="en-US" altLang="zh-CN" sz="1800" dirty="0" smtClean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 algn="ctr"/>
            <a:r>
              <a:rPr lang="zh-CN" altLang="en-US" sz="1800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操作系统</a:t>
            </a:r>
            <a:endParaRPr lang="zh-CN" altLang="en-US" sz="18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9246201" y="4433025"/>
            <a:ext cx="123623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gradFill>
                  <a:gsLst>
                    <a:gs pos="0">
                      <a:srgbClr val="24E7FC"/>
                    </a:gs>
                    <a:gs pos="100000">
                      <a:srgbClr val="B6EF71"/>
                    </a:gs>
                  </a:gsLst>
                  <a:lin ang="0" scaled="1"/>
                </a:gra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腾</a:t>
            </a:r>
            <a:r>
              <a:rPr lang="zh-CN" altLang="en-US" sz="2000" b="1" dirty="0" smtClean="0">
                <a:gradFill>
                  <a:gsLst>
                    <a:gs pos="0">
                      <a:srgbClr val="24E7FC"/>
                    </a:gs>
                    <a:gs pos="100000">
                      <a:srgbClr val="B6EF71"/>
                    </a:gs>
                  </a:gsLst>
                  <a:lin ang="0" scaled="1"/>
                </a:gra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讯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容器</a:t>
            </a:r>
            <a:endParaRPr lang="en-US" altLang="zh-CN" sz="1800" dirty="0" smtClean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 algn="ctr"/>
            <a:r>
              <a:rPr lang="zh-CN" altLang="en-US" sz="1800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编排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引擎</a:t>
            </a:r>
          </a:p>
        </p:txBody>
      </p:sp>
      <p:sp>
        <p:nvSpPr>
          <p:cNvPr id="71" name="矩形 70"/>
          <p:cNvSpPr/>
          <p:nvPr/>
        </p:nvSpPr>
        <p:spPr>
          <a:xfrm>
            <a:off x="6551677" y="4417140"/>
            <a:ext cx="2135498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000" b="1" dirty="0" smtClean="0">
                <a:gradFill>
                  <a:gsLst>
                    <a:gs pos="0">
                      <a:srgbClr val="24E7FC"/>
                    </a:gs>
                    <a:gs pos="100000">
                      <a:srgbClr val="B6EF71"/>
                    </a:gs>
                  </a:gsLst>
                  <a:lin ang="0" scaled="1"/>
                </a:gra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360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类</a:t>
            </a:r>
            <a:r>
              <a:rPr lang="en-US" altLang="zh-CN" sz="1800" dirty="0" err="1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Redis</a:t>
            </a:r>
            <a:endParaRPr lang="en-US" altLang="zh-CN" sz="1800" dirty="0" smtClean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 algn="ctr"/>
            <a:r>
              <a:rPr lang="zh-CN" altLang="en-US" sz="1800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存储系统</a:t>
            </a:r>
            <a:endParaRPr lang="zh-CN" altLang="en-US" sz="18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525081" y="4419143"/>
            <a:ext cx="1467068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gradFill>
                  <a:gsLst>
                    <a:gs pos="0">
                      <a:srgbClr val="24E7FC"/>
                    </a:gs>
                    <a:gs pos="100000">
                      <a:srgbClr val="B6EF71"/>
                    </a:gs>
                  </a:gsLst>
                  <a:lin ang="0" scaled="1"/>
                </a:gra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腾</a:t>
            </a:r>
            <a:r>
              <a:rPr lang="zh-CN" altLang="en-US" sz="2000" b="1" dirty="0" smtClean="0">
                <a:gradFill>
                  <a:gsLst>
                    <a:gs pos="0">
                      <a:srgbClr val="24E7FC"/>
                    </a:gs>
                    <a:gs pos="100000">
                      <a:srgbClr val="B6EF71"/>
                    </a:gs>
                  </a:gsLst>
                  <a:lin ang="0" scaled="1"/>
                </a:gra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讯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物联网</a:t>
            </a:r>
            <a:endParaRPr lang="en-US" altLang="zh-CN" sz="1800" dirty="0" smtClean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 algn="ctr"/>
            <a:r>
              <a:rPr lang="zh-CN" altLang="en-US" sz="1800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sym typeface="+mn-ea"/>
              </a:rPr>
              <a:t>操作系统</a:t>
            </a:r>
            <a:endParaRPr lang="zh-CN" altLang="en-US" sz="18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="" xmlns:a16="http://schemas.microsoft.com/office/drawing/2014/main" id="{DD2A091B-38B6-2746-8C12-9BEF31B3C316}"/>
              </a:ext>
            </a:extLst>
          </p:cNvPr>
          <p:cNvSpPr txBox="1"/>
          <p:nvPr/>
        </p:nvSpPr>
        <p:spPr>
          <a:xfrm>
            <a:off x="3396132" y="2832130"/>
            <a:ext cx="748491" cy="3306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0"/>
              </a:spcBef>
              <a:defRPr sz="2000" b="1">
                <a:gradFill>
                  <a:gsLst>
                    <a:gs pos="0">
                      <a:srgbClr val="24E7FC"/>
                    </a:gs>
                    <a:gs pos="100000">
                      <a:srgbClr val="B6EF71"/>
                    </a:gs>
                  </a:gsLst>
                  <a:lin ang="0" scaled="1"/>
                </a:gra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803070505020304" pitchFamily="18" charset="0"/>
              </a:defRPr>
            </a:lvl1pPr>
          </a:lstStyle>
          <a:p>
            <a:pPr lvl="0" algn="l" defTabSz="1950085" hangingPunct="1">
              <a:lnSpc>
                <a:spcPct val="100000"/>
              </a:lnSpc>
              <a:defRPr/>
            </a:pPr>
            <a:r>
              <a:rPr lang="zh-CN" altLang="en-US" kern="1200" dirty="0"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百度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="" xmlns:a16="http://schemas.microsoft.com/office/drawing/2014/main" id="{38A3BB95-BF07-7645-81B7-C2FC832C33B4}"/>
              </a:ext>
            </a:extLst>
          </p:cNvPr>
          <p:cNvSpPr txBox="1"/>
          <p:nvPr/>
        </p:nvSpPr>
        <p:spPr>
          <a:xfrm>
            <a:off x="9916775" y="2658910"/>
            <a:ext cx="1744654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0"/>
              </a:spcBef>
              <a:defRPr sz="2000" b="1">
                <a:gradFill>
                  <a:gsLst>
                    <a:gs pos="0">
                      <a:srgbClr val="24E7FC"/>
                    </a:gs>
                    <a:gs pos="100000">
                      <a:srgbClr val="B6EF71"/>
                    </a:gs>
                  </a:gsLst>
                  <a:lin ang="0" scaled="1"/>
                </a:gradFill>
                <a:latin typeface="黑体" panose="02010600030101010101" pitchFamily="49" charset="-122"/>
                <a:ea typeface="黑体" panose="02010600030101010101" pitchFamily="49" charset="-122"/>
                <a:cs typeface="Times New Roman" panose="02020803070505020304" pitchFamily="18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kern="1200" dirty="0"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阿</a:t>
            </a:r>
            <a:r>
              <a:rPr lang="zh-CN" altLang="en-US" kern="1200" dirty="0" smtClean="0"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里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  <a:sym typeface="+mn-ea"/>
              </a:rPr>
              <a:t>物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  <a:sym typeface="+mn-ea"/>
              </a:rPr>
              <a:t>联网</a:t>
            </a:r>
            <a:endParaRPr lang="en-US" altLang="zh-CN" sz="18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  <a:sym typeface="+mn-ea"/>
              </a:rPr>
              <a:t>操作系统</a:t>
            </a:r>
            <a:endParaRPr lang="zh-CN" altLang="en-US" sz="18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+mn-cs"/>
              <a:sym typeface="+mn-ea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4715D415-BDD0-7D48-8E2C-563809279F59}"/>
              </a:ext>
            </a:extLst>
          </p:cNvPr>
          <p:cNvSpPr/>
          <p:nvPr/>
        </p:nvSpPr>
        <p:spPr>
          <a:xfrm>
            <a:off x="582495" y="5590034"/>
            <a:ext cx="2704399" cy="48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2000" b="1" kern="1200" dirty="0">
                <a:gradFill>
                  <a:gsLst>
                    <a:gs pos="0">
                      <a:srgbClr val="5BFFFF"/>
                    </a:gs>
                    <a:gs pos="100000">
                      <a:srgbClr val="1937DF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首家</a:t>
            </a:r>
            <a:r>
              <a:rPr lang="zh-CN" altLang="en-US" sz="2000" b="1" kern="1200" dirty="0">
                <a:gradFill>
                  <a:gsLst>
                    <a:gs pos="0">
                      <a:srgbClr val="5BFFFF"/>
                    </a:gs>
                    <a:gs pos="100000">
                      <a:srgbClr val="1937DF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开源基金会</a:t>
            </a:r>
            <a:endParaRPr lang="en-US" altLang="zh-CN" sz="2000" b="1" kern="1200" dirty="0">
              <a:gradFill>
                <a:gsLst>
                  <a:gs pos="0">
                    <a:srgbClr val="5BFFFF"/>
                  </a:gs>
                  <a:gs pos="100000">
                    <a:srgbClr val="1937DF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="" xmlns:a16="http://schemas.microsoft.com/office/drawing/2014/main" id="{4715D415-BDD0-7D48-8E2C-563809279F59}"/>
              </a:ext>
            </a:extLst>
          </p:cNvPr>
          <p:cNvSpPr/>
          <p:nvPr/>
        </p:nvSpPr>
        <p:spPr>
          <a:xfrm>
            <a:off x="5966138" y="5605782"/>
            <a:ext cx="3204986" cy="56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zh-CN" altLang="en-US" sz="2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首批</a:t>
            </a:r>
            <a:r>
              <a:rPr lang="zh-CN" altLang="en-US" sz="2000" b="1" kern="1200" dirty="0">
                <a:gradFill>
                  <a:gsLst>
                    <a:gs pos="0">
                      <a:srgbClr val="5BFFFF"/>
                    </a:gs>
                    <a:gs pos="100000">
                      <a:srgbClr val="1937DF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七个孵化项目之一</a:t>
            </a:r>
            <a:endParaRPr lang="en-US" altLang="zh-CN" sz="2000" b="1" kern="1200" dirty="0">
              <a:gradFill>
                <a:gsLst>
                  <a:gs pos="0">
                    <a:srgbClr val="5BFFFF"/>
                  </a:gs>
                  <a:gs pos="100000">
                    <a:srgbClr val="1937DF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27766" y="799231"/>
            <a:ext cx="11522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是浪潮</a:t>
            </a:r>
            <a:r>
              <a:rPr lang="zh-CN" altLang="en-US" kern="0" dirty="0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首个</a:t>
            </a:r>
            <a:r>
              <a:rPr lang="zh-CN" altLang="en-US" kern="0" dirty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主导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的开源项目，</a:t>
            </a:r>
            <a:r>
              <a:rPr lang="en-US" altLang="zh-CN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2020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年</a:t>
            </a:r>
            <a:r>
              <a:rPr lang="en-US" altLang="zh-CN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6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月成为国内</a:t>
            </a:r>
            <a:r>
              <a:rPr lang="zh-CN" altLang="en-US" kern="0" dirty="0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首家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开源基金会</a:t>
            </a:r>
            <a:r>
              <a:rPr lang="en-US" altLang="zh-CN" kern="0" dirty="0" err="1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OpenAtom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的</a:t>
            </a:r>
            <a:r>
              <a:rPr lang="zh-CN" altLang="en-US" kern="0" dirty="0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首批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七个孵化项目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之一</a:t>
            </a:r>
            <a:endParaRPr lang="en-US" altLang="zh-CN" kern="0" dirty="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84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标题 1"/>
          <p:cNvSpPr txBox="1"/>
          <p:nvPr/>
        </p:nvSpPr>
        <p:spPr bwMode="auto">
          <a:xfrm>
            <a:off x="427766" y="135898"/>
            <a:ext cx="11351484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成果落地：通过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建立了低代码平台开源领域先发优势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8" y="3791902"/>
            <a:ext cx="5906843" cy="2921664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6529651" y="5132467"/>
            <a:ext cx="6652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2021.1.21</a:t>
            </a:r>
          </a:p>
          <a:p>
            <a:r>
              <a:rPr lang="en-US" altLang="zh-CN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UBML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源码仓库被</a:t>
            </a:r>
            <a:r>
              <a:rPr lang="en-US" altLang="zh-CN" kern="0" dirty="0" err="1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Gitee</a:t>
            </a:r>
            <a:r>
              <a:rPr lang="zh-CN" altLang="en-US" kern="0" dirty="0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“前沿技术</a:t>
            </a:r>
            <a:r>
              <a:rPr lang="en-US" altLang="zh-CN" kern="0" dirty="0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-</a:t>
            </a:r>
            <a:r>
              <a:rPr lang="zh-CN" altLang="en-US" kern="0" dirty="0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低代码”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收录</a:t>
            </a:r>
            <a:endParaRPr lang="en-US" altLang="zh-CN" kern="0" dirty="0" smtClea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r>
              <a:rPr lang="zh-CN" altLang="en-US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获</a:t>
            </a:r>
            <a:r>
              <a:rPr lang="en-US" altLang="zh-CN" kern="0" dirty="0" err="1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Gitee</a:t>
            </a:r>
            <a:r>
              <a:rPr lang="zh-CN" altLang="en-US" kern="0" dirty="0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重点推荐热门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项目</a:t>
            </a:r>
            <a:endParaRPr lang="zh-CN" altLang="en-US" dirty="0"/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48" y="811674"/>
            <a:ext cx="2497714" cy="228239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8" y="800363"/>
            <a:ext cx="3690892" cy="2282395"/>
          </a:xfrm>
          <a:prstGeom prst="rect">
            <a:avLst/>
          </a:prstGeom>
        </p:spPr>
      </p:pic>
      <p:sp>
        <p:nvSpPr>
          <p:cNvPr id="81" name="内容占位符 3">
            <a:extLst>
              <a:ext uri="{FF2B5EF4-FFF2-40B4-BE49-F238E27FC236}">
                <a16:creationId xmlns:a16="http://schemas.microsoft.com/office/drawing/2014/main" xmlns="" id="{2D59C3DE-3974-44FA-9AB9-2D42F7C7A0CE}"/>
              </a:ext>
            </a:extLst>
          </p:cNvPr>
          <p:cNvSpPr txBox="1">
            <a:spLocks/>
          </p:cNvSpPr>
          <p:nvPr/>
        </p:nvSpPr>
        <p:spPr bwMode="auto">
          <a:xfrm>
            <a:off x="446779" y="3205949"/>
            <a:ext cx="4248470" cy="3621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9" tIns="45715" rIns="91429" bIns="45715" numCol="1" anchor="t" anchorCtr="0" compatLnSpc="1"/>
          <a:lstStyle>
            <a:lvl1pPr marL="271463" indent="-271463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49263" indent="-233363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27063" indent="-195263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87375" indent="217488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04863" indent="177800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469239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1492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3743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95995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1600" b="0" dirty="0" smtClean="0">
                <a:solidFill>
                  <a:schemeClr val="bg1"/>
                </a:solidFill>
                <a:latin typeface="+mj-lt"/>
                <a:ea typeface="+mn-ea"/>
              </a:rPr>
              <a:t>2020.10.15</a:t>
            </a:r>
            <a:r>
              <a:rPr lang="zh-CN" altLang="en-US" sz="1600" b="0" dirty="0" smtClean="0">
                <a:solidFill>
                  <a:schemeClr val="bg1"/>
                </a:solidFill>
                <a:latin typeface="+mj-lt"/>
                <a:ea typeface="+mn-ea"/>
              </a:rPr>
              <a:t>深圳开源谷 </a:t>
            </a:r>
            <a:r>
              <a:rPr lang="en-US" altLang="zh-CN" sz="1600" b="0" dirty="0" smtClean="0">
                <a:solidFill>
                  <a:schemeClr val="bg1"/>
                </a:solidFill>
                <a:latin typeface="+mj-lt"/>
                <a:ea typeface="+mn-ea"/>
              </a:rPr>
              <a:t>UBML</a:t>
            </a:r>
            <a:r>
              <a:rPr lang="zh-CN" altLang="en-US" sz="1600" b="0" dirty="0" smtClean="0">
                <a:solidFill>
                  <a:schemeClr val="bg1"/>
                </a:solidFill>
                <a:latin typeface="+mj-lt"/>
                <a:ea typeface="+mn-ea"/>
              </a:rPr>
              <a:t>项目</a:t>
            </a:r>
            <a:r>
              <a:rPr lang="zh-CN" altLang="en-US" sz="1600" b="0" dirty="0" smtClean="0">
                <a:solidFill>
                  <a:srgbClr val="FFC000"/>
                </a:solidFill>
                <a:latin typeface="+mj-lt"/>
                <a:ea typeface="+mn-ea"/>
              </a:rPr>
              <a:t>路演</a:t>
            </a:r>
            <a:endParaRPr lang="zh-CN" altLang="en-US" sz="1600" b="0" dirty="0">
              <a:solidFill>
                <a:srgbClr val="FFC000"/>
              </a:solidFill>
              <a:latin typeface="+mj-lt"/>
              <a:ea typeface="+mn-ea"/>
            </a:endParaRPr>
          </a:p>
        </p:txBody>
      </p:sp>
      <p:sp>
        <p:nvSpPr>
          <p:cNvPr id="82" name="内容占位符 3">
            <a:extLst>
              <a:ext uri="{FF2B5EF4-FFF2-40B4-BE49-F238E27FC236}">
                <a16:creationId xmlns:a16="http://schemas.microsoft.com/office/drawing/2014/main" xmlns="" id="{2D59C3DE-3974-44FA-9AB9-2D42F7C7A0CE}"/>
              </a:ext>
            </a:extLst>
          </p:cNvPr>
          <p:cNvSpPr txBox="1">
            <a:spLocks/>
          </p:cNvSpPr>
          <p:nvPr/>
        </p:nvSpPr>
        <p:spPr bwMode="auto">
          <a:xfrm>
            <a:off x="4400551" y="3205949"/>
            <a:ext cx="3360308" cy="3621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9" tIns="45715" rIns="91429" bIns="45715" numCol="1" anchor="t" anchorCtr="0" compatLnSpc="1"/>
          <a:lstStyle>
            <a:lvl1pPr marL="271463" indent="-271463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49263" indent="-233363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27063" indent="-195263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87375" indent="217488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04863" indent="177800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469239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1492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3743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95995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1600" b="0" dirty="0" smtClean="0">
                <a:solidFill>
                  <a:schemeClr val="bg1"/>
                </a:solidFill>
                <a:latin typeface="+mj-lt"/>
                <a:ea typeface="+mn-ea"/>
              </a:rPr>
              <a:t>UBML</a:t>
            </a:r>
            <a:r>
              <a:rPr lang="zh-CN" altLang="en-US" sz="1600" b="0" dirty="0" smtClean="0">
                <a:solidFill>
                  <a:schemeClr val="bg1"/>
                </a:solidFill>
                <a:latin typeface="+mj-lt"/>
                <a:ea typeface="+mn-ea"/>
              </a:rPr>
              <a:t>技术布道直播，观看人数</a:t>
            </a:r>
            <a:r>
              <a:rPr lang="zh-CN" altLang="en-US" sz="1600" b="0" dirty="0" smtClean="0">
                <a:solidFill>
                  <a:srgbClr val="FFC000"/>
                </a:solidFill>
                <a:latin typeface="+mj-lt"/>
                <a:ea typeface="+mn-ea"/>
              </a:rPr>
              <a:t>过万</a:t>
            </a:r>
            <a:endParaRPr lang="zh-CN" altLang="en-US" sz="1600" b="0" dirty="0">
              <a:solidFill>
                <a:srgbClr val="FFC000"/>
              </a:solidFill>
              <a:latin typeface="+mj-lt"/>
              <a:ea typeface="+mn-ea"/>
            </a:endParaRPr>
          </a:p>
        </p:txBody>
      </p:sp>
      <p:sp>
        <p:nvSpPr>
          <p:cNvPr id="83" name="内容占位符 3">
            <a:extLst>
              <a:ext uri="{FF2B5EF4-FFF2-40B4-BE49-F238E27FC236}">
                <a16:creationId xmlns:a16="http://schemas.microsoft.com/office/drawing/2014/main" xmlns="" id="{2D59C3DE-3974-44FA-9AB9-2D42F7C7A0CE}"/>
              </a:ext>
            </a:extLst>
          </p:cNvPr>
          <p:cNvSpPr txBox="1">
            <a:spLocks/>
          </p:cNvSpPr>
          <p:nvPr/>
        </p:nvSpPr>
        <p:spPr bwMode="auto">
          <a:xfrm>
            <a:off x="7874719" y="3180548"/>
            <a:ext cx="3917885" cy="9660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9" tIns="45715" rIns="91429" bIns="45715" numCol="1" anchor="t" anchorCtr="0" compatLnSpc="1"/>
          <a:lstStyle>
            <a:lvl1pPr marL="271463" indent="-271463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49263" indent="-233363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Ø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627063" indent="-195263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87375" indent="217488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804863" indent="177800" algn="l" rtl="0" eaLnBrk="0" fontAlgn="t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微软雅黑" panose="020B0503020204020204" pitchFamily="34" charset="-122"/>
              <a:buChar char="−"/>
              <a:defRPr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469239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1492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3743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95995" indent="-257980" algn="l" rtl="0" eaLnBrk="0" fontAlgn="t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Blip>
                <a:blip r:embed="rId6"/>
              </a:buBlip>
              <a:defRPr sz="19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en-US" altLang="zh-CN" sz="1600" b="0" dirty="0" smtClean="0">
                <a:solidFill>
                  <a:schemeClr val="bg1"/>
                </a:solidFill>
                <a:latin typeface="+mj-lt"/>
                <a:ea typeface="+mn-ea"/>
              </a:rPr>
              <a:t>UBML</a:t>
            </a:r>
            <a:r>
              <a:rPr lang="zh-CN" altLang="en-US" sz="1600" b="0" dirty="0" smtClean="0">
                <a:solidFill>
                  <a:schemeClr val="bg1"/>
                </a:solidFill>
                <a:latin typeface="+mj-lt"/>
                <a:ea typeface="+mn-ea"/>
              </a:rPr>
              <a:t>源码发布，</a:t>
            </a:r>
            <a:r>
              <a:rPr lang="en-US" altLang="zh-CN" sz="1600" b="0" dirty="0" err="1" smtClean="0">
                <a:solidFill>
                  <a:srgbClr val="FFC000"/>
                </a:solidFill>
                <a:latin typeface="+mj-lt"/>
                <a:ea typeface="+mn-ea"/>
              </a:rPr>
              <a:t>InfoQ</a:t>
            </a:r>
            <a:r>
              <a:rPr lang="zh-CN" altLang="en-US" sz="1600" b="0" dirty="0" smtClean="0">
                <a:solidFill>
                  <a:srgbClr val="FFC000"/>
                </a:solidFill>
                <a:latin typeface="+mj-lt"/>
                <a:ea typeface="+mn-ea"/>
              </a:rPr>
              <a:t>、开放原子、思否、程序员头条</a:t>
            </a:r>
            <a:r>
              <a:rPr lang="zh-CN" altLang="en-US" sz="1600" b="0" dirty="0" smtClean="0">
                <a:solidFill>
                  <a:schemeClr val="bg1"/>
                </a:solidFill>
                <a:latin typeface="+mj-lt"/>
                <a:ea typeface="+mn-ea"/>
              </a:rPr>
              <a:t>等知名技术媒体转发新闻。</a:t>
            </a:r>
            <a:endParaRPr lang="en-US" altLang="zh-CN" sz="1600" b="0" dirty="0" smtClean="0">
              <a:solidFill>
                <a:schemeClr val="bg1"/>
              </a:solidFill>
              <a:latin typeface="+mj-lt"/>
              <a:ea typeface="+mn-ea"/>
            </a:endParaRPr>
          </a:p>
          <a:p>
            <a:pPr marL="0" indent="0"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1600" b="0" dirty="0" smtClean="0">
                <a:solidFill>
                  <a:schemeClr val="bg1"/>
                </a:solidFill>
                <a:latin typeface="+mj-lt"/>
                <a:ea typeface="+mn-ea"/>
              </a:rPr>
              <a:t>累计阅读人数</a:t>
            </a:r>
            <a:r>
              <a:rPr lang="en-US" altLang="zh-CN" sz="1600" b="0" dirty="0">
                <a:solidFill>
                  <a:srgbClr val="FFC000"/>
                </a:solidFill>
                <a:latin typeface="+mj-lt"/>
                <a:ea typeface="+mn-ea"/>
              </a:rPr>
              <a:t>3</a:t>
            </a:r>
            <a:r>
              <a:rPr lang="zh-CN" altLang="en-US" sz="1600" b="0" dirty="0" smtClean="0">
                <a:solidFill>
                  <a:srgbClr val="FFC000"/>
                </a:solidFill>
                <a:latin typeface="+mj-lt"/>
                <a:ea typeface="+mn-ea"/>
              </a:rPr>
              <a:t>万</a:t>
            </a:r>
            <a:r>
              <a:rPr lang="en-US" altLang="zh-CN" sz="1600" b="0" dirty="0" smtClean="0">
                <a:solidFill>
                  <a:srgbClr val="FFC000"/>
                </a:solidFill>
                <a:latin typeface="+mj-lt"/>
                <a:ea typeface="+mn-ea"/>
              </a:rPr>
              <a:t>+</a:t>
            </a:r>
            <a:endParaRPr lang="zh-CN" altLang="en-US" sz="1600" b="0" dirty="0">
              <a:solidFill>
                <a:srgbClr val="FFC000"/>
              </a:solidFill>
              <a:latin typeface="+mj-lt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901922" y="778982"/>
            <a:ext cx="3907943" cy="2311775"/>
            <a:chOff x="7893291" y="769207"/>
            <a:chExt cx="3907943" cy="231177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1922" y="1474650"/>
              <a:ext cx="1786883" cy="78176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26810" y="1465497"/>
              <a:ext cx="2065794" cy="78176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3291" y="2333166"/>
              <a:ext cx="3907943" cy="74781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01922" y="769207"/>
              <a:ext cx="3890682" cy="639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82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37"/>
          <p:cNvSpPr/>
          <p:nvPr/>
        </p:nvSpPr>
        <p:spPr>
          <a:xfrm>
            <a:off x="2133600" y="1925055"/>
            <a:ext cx="1909011" cy="889920"/>
          </a:xfrm>
          <a:prstGeom prst="roundRect">
            <a:avLst>
              <a:gd name="adj" fmla="val 10152"/>
            </a:avLst>
          </a:prstGeom>
          <a:noFill/>
          <a:ln w="127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产品竞争力</a:t>
            </a:r>
            <a:endParaRPr lang="zh-CN" altLang="en-US" sz="2400" dirty="0">
              <a:solidFill>
                <a:prstClr val="white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" name="圆角矩形 37"/>
          <p:cNvSpPr/>
          <p:nvPr/>
        </p:nvSpPr>
        <p:spPr>
          <a:xfrm>
            <a:off x="5069305" y="1925055"/>
            <a:ext cx="2157663" cy="889920"/>
          </a:xfrm>
          <a:prstGeom prst="roundRect">
            <a:avLst>
              <a:gd name="adj" fmla="val 10152"/>
            </a:avLst>
          </a:prstGeom>
          <a:noFill/>
          <a:ln w="254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产学</a:t>
            </a: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endParaRPr lang="zh-CN" altLang="en-US" sz="2400" dirty="0">
              <a:solidFill>
                <a:prstClr val="white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" name="圆角矩形 37"/>
          <p:cNvSpPr/>
          <p:nvPr/>
        </p:nvSpPr>
        <p:spPr>
          <a:xfrm>
            <a:off x="8422105" y="1925055"/>
            <a:ext cx="2181726" cy="889920"/>
          </a:xfrm>
          <a:prstGeom prst="roundRect">
            <a:avLst>
              <a:gd name="adj" fmla="val 10152"/>
            </a:avLst>
          </a:prstGeom>
          <a:noFill/>
          <a:ln w="25400"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产研结合</a:t>
            </a:r>
            <a:endParaRPr lang="zh-CN" altLang="en-US" sz="2400" dirty="0">
              <a:solidFill>
                <a:prstClr val="white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48589" y="3374692"/>
            <a:ext cx="278624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浪潮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iGIX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依托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UBML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核心低代码建模技术，蝉联</a:t>
            </a:r>
            <a:r>
              <a:rPr lang="en-US" altLang="zh-CN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CCW2019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2020APaaS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平台产品竞争力第一</a:t>
            </a:r>
            <a:endParaRPr lang="en-US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5154" y="3376446"/>
            <a:ext cx="267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吸引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南京大学、山东大学、上海交大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等高校参与共建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UBML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建模标准</a:t>
            </a:r>
            <a:endParaRPr lang="zh-CN" altLang="en-US" sz="16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37620" y="3376446"/>
            <a:ext cx="2679032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UBML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标准建模体系，在软自构科技重点专项中申报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国家标准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山东省重点创新专项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zh-CN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 bwMode="auto">
          <a:xfrm>
            <a:off x="427766" y="135898"/>
            <a:ext cx="11351484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成果落地：通过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，建立产品多维度优势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19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" y="0"/>
            <a:ext cx="12192000" cy="68580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5252120" y="727834"/>
            <a:ext cx="1877431" cy="3251137"/>
            <a:chOff x="8787708" y="2869350"/>
            <a:chExt cx="3326084" cy="5759764"/>
          </a:xfrm>
        </p:grpSpPr>
        <p:sp>
          <p:nvSpPr>
            <p:cNvPr id="34" name="文本框 33"/>
            <p:cNvSpPr txBox="1"/>
            <p:nvPr/>
          </p:nvSpPr>
          <p:spPr>
            <a:xfrm>
              <a:off x="8787708" y="3365533"/>
              <a:ext cx="2126520" cy="1829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66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创</a:t>
              </a:r>
              <a:endParaRPr lang="zh-CN" altLang="en-US" sz="6600" spc="8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Arabic" panose="01010101010101010101" pitchFamily="50" charset="-78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521367" y="4860291"/>
              <a:ext cx="1610112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新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344193" y="6132720"/>
              <a:ext cx="1610112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价</a:t>
              </a:r>
              <a:endPara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296312" y="7156907"/>
              <a:ext cx="1610112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值</a:t>
              </a:r>
            </a:p>
          </p:txBody>
        </p:sp>
        <p:sp>
          <p:nvSpPr>
            <p:cNvPr id="38" name="任意多边形 7"/>
            <p:cNvSpPr/>
            <p:nvPr/>
          </p:nvSpPr>
          <p:spPr>
            <a:xfrm>
              <a:off x="9836150" y="2869350"/>
              <a:ext cx="2216150" cy="5041900"/>
            </a:xfrm>
            <a:custGeom>
              <a:avLst/>
              <a:gdLst>
                <a:gd name="connsiteX0" fmla="*/ 0 w 2216150"/>
                <a:gd name="connsiteY0" fmla="*/ 495300 h 5041900"/>
                <a:gd name="connsiteX1" fmla="*/ 0 w 2216150"/>
                <a:gd name="connsiteY1" fmla="*/ 0 h 5041900"/>
                <a:gd name="connsiteX2" fmla="*/ 2216150 w 2216150"/>
                <a:gd name="connsiteY2" fmla="*/ 0 h 5041900"/>
                <a:gd name="connsiteX3" fmla="*/ 2216150 w 2216150"/>
                <a:gd name="connsiteY3" fmla="*/ 5041900 h 5041900"/>
                <a:gd name="connsiteX4" fmla="*/ 1771650 w 2216150"/>
                <a:gd name="connsiteY4" fmla="*/ 5041900 h 50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150" h="5041900">
                  <a:moveTo>
                    <a:pt x="0" y="495300"/>
                  </a:moveTo>
                  <a:lnTo>
                    <a:pt x="0" y="0"/>
                  </a:lnTo>
                  <a:lnTo>
                    <a:pt x="2216150" y="0"/>
                  </a:lnTo>
                  <a:lnTo>
                    <a:pt x="2216150" y="5041900"/>
                  </a:lnTo>
                  <a:lnTo>
                    <a:pt x="1771650" y="5041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567961" y="3143530"/>
              <a:ext cx="545831" cy="2318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  <a:p>
              <a:endParaRPr lang="zh-CN" altLang="en-US" sz="112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217298" y="3694839"/>
              <a:ext cx="545831" cy="3857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12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  <a:p>
              <a:endParaRPr lang="zh-CN" altLang="en-US" sz="112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12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59824" y="739829"/>
            <a:ext cx="5333440" cy="2828014"/>
            <a:chOff x="6305550" y="2809875"/>
            <a:chExt cx="9448800" cy="5010150"/>
          </a:xfrm>
        </p:grpSpPr>
        <p:sp>
          <p:nvSpPr>
            <p:cNvPr id="42" name="矩形 41"/>
            <p:cNvSpPr/>
            <p:nvPr/>
          </p:nvSpPr>
          <p:spPr>
            <a:xfrm>
              <a:off x="6343650" y="2847975"/>
              <a:ext cx="9372600" cy="493395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055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4" name="矩形 43"/>
            <p:cNvSpPr/>
            <p:nvPr/>
          </p:nvSpPr>
          <p:spPr>
            <a:xfrm>
              <a:off x="63055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5" name="矩形 44"/>
            <p:cNvSpPr/>
            <p:nvPr/>
          </p:nvSpPr>
          <p:spPr>
            <a:xfrm>
              <a:off x="156781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6" name="矩形 45"/>
            <p:cNvSpPr/>
            <p:nvPr/>
          </p:nvSpPr>
          <p:spPr>
            <a:xfrm>
              <a:off x="156781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9918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991850" y="7741468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781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50" name="矩形 49"/>
            <p:cNvSpPr/>
            <p:nvPr/>
          </p:nvSpPr>
          <p:spPr>
            <a:xfrm>
              <a:off x="63055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/>
        </p:blipFill>
        <p:spPr>
          <a:xfrm rot="1593605">
            <a:off x="7666088" y="2672410"/>
            <a:ext cx="4309762" cy="552882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/>
        </p:blipFill>
        <p:spPr>
          <a:xfrm rot="17116926">
            <a:off x="1826535" y="-855885"/>
            <a:ext cx="2767215" cy="362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 bwMode="auto">
          <a:xfrm>
            <a:off x="427766" y="135898"/>
            <a:ext cx="11351484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推广价值：技术、业务、生态、商业多维度价值体现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sp>
        <p:nvSpPr>
          <p:cNvPr id="11" name="TextBox 62"/>
          <p:cNvSpPr txBox="1"/>
          <p:nvPr/>
        </p:nvSpPr>
        <p:spPr>
          <a:xfrm>
            <a:off x="6494931" y="1685448"/>
            <a:ext cx="149310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C35954"/>
              </a:buClr>
              <a:buSzPct val="120000"/>
            </a:pPr>
            <a:r>
              <a:rPr lang="zh-CN" altLang="en-US" sz="2400" b="1" dirty="0">
                <a:solidFill>
                  <a:srgbClr val="FFC000"/>
                </a:solidFill>
                <a:latin typeface="Calibri" panose="020F0502020204030204" pitchFamily="34" charset="0"/>
              </a:rPr>
              <a:t>技术</a:t>
            </a:r>
            <a:r>
              <a:rPr lang="zh-CN" altLang="en-US" sz="2400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价值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795709" y="2337647"/>
            <a:ext cx="4669460" cy="28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0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r>
              <a:rPr lang="zh-CN" altLang="en-US" sz="1600" dirty="0"/>
              <a:t>结合开源社区</a:t>
            </a:r>
            <a:r>
              <a:rPr lang="zh-CN" altLang="en-US" sz="1600" dirty="0" smtClean="0"/>
              <a:t>，将</a:t>
            </a:r>
            <a:r>
              <a:rPr lang="en-US" altLang="zh-CN" sz="1600" dirty="0" smtClean="0"/>
              <a:t>UBML</a:t>
            </a:r>
            <a:r>
              <a:rPr lang="zh-CN" altLang="en-US" sz="1600" dirty="0" smtClean="0"/>
              <a:t>建成</a:t>
            </a:r>
            <a:r>
              <a:rPr lang="zh-CN" altLang="en-US" sz="1600" dirty="0"/>
              <a:t>低代码领域事实标准</a:t>
            </a:r>
          </a:p>
        </p:txBody>
      </p:sp>
      <p:sp>
        <p:nvSpPr>
          <p:cNvPr id="14" name="TextBox 66"/>
          <p:cNvSpPr txBox="1"/>
          <p:nvPr/>
        </p:nvSpPr>
        <p:spPr>
          <a:xfrm>
            <a:off x="6551797" y="4546539"/>
            <a:ext cx="149310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C35954"/>
              </a:buClr>
              <a:buSzPct val="120000"/>
            </a:pPr>
            <a:r>
              <a:rPr lang="zh-CN" altLang="en-US" sz="2400" b="1" dirty="0">
                <a:solidFill>
                  <a:srgbClr val="FFC000"/>
                </a:solidFill>
                <a:latin typeface="Calibri" panose="020F0502020204030204" pitchFamily="34" charset="0"/>
              </a:rPr>
              <a:t>生态</a:t>
            </a:r>
            <a:r>
              <a:rPr lang="zh-CN" altLang="en-US" sz="2400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价值</a:t>
            </a:r>
          </a:p>
        </p:txBody>
      </p:sp>
      <p:sp>
        <p:nvSpPr>
          <p:cNvPr id="17" name="TextBox 69"/>
          <p:cNvSpPr txBox="1"/>
          <p:nvPr/>
        </p:nvSpPr>
        <p:spPr>
          <a:xfrm>
            <a:off x="6965418" y="3084476"/>
            <a:ext cx="1580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C35954"/>
              </a:buClr>
              <a:buSzPct val="120000"/>
            </a:pPr>
            <a:r>
              <a:rPr lang="zh-CN" altLang="en-US" sz="2400" b="1" dirty="0">
                <a:solidFill>
                  <a:srgbClr val="FFC000"/>
                </a:solidFill>
                <a:latin typeface="Calibri" panose="020F0502020204030204" pitchFamily="34" charset="0"/>
              </a:rPr>
              <a:t>业务</a:t>
            </a:r>
            <a:r>
              <a:rPr lang="zh-CN" altLang="en-US" sz="2400" b="1" dirty="0" smtClean="0">
                <a:solidFill>
                  <a:srgbClr val="54D0CA"/>
                </a:solidFill>
                <a:latin typeface="Calibri" panose="020F0502020204030204" pitchFamily="34" charset="0"/>
              </a:rPr>
              <a:t>价值</a:t>
            </a:r>
            <a:endParaRPr lang="zh-CN" altLang="en-US" sz="2400" b="1" dirty="0">
              <a:solidFill>
                <a:srgbClr val="54D0CA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965418" y="3586256"/>
            <a:ext cx="5226582" cy="561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0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降低</a:t>
            </a:r>
            <a:r>
              <a:rPr lang="zh-CN" altLang="en-US" sz="1600" dirty="0">
                <a:solidFill>
                  <a:srgbClr val="FF0000"/>
                </a:solidFill>
              </a:rPr>
              <a:t>开发</a:t>
            </a:r>
            <a:r>
              <a:rPr lang="zh-CN" altLang="en-US" sz="1600" dirty="0" smtClean="0">
                <a:solidFill>
                  <a:srgbClr val="FF0000"/>
                </a:solidFill>
              </a:rPr>
              <a:t>门槛</a:t>
            </a:r>
            <a:r>
              <a:rPr lang="zh-CN" altLang="en-US" sz="1600" dirty="0" smtClean="0"/>
              <a:t>，提供平民化开发</a:t>
            </a:r>
            <a:r>
              <a:rPr lang="zh-CN" altLang="en-US" sz="1600" dirty="0"/>
              <a:t>模式（人人</a:t>
            </a:r>
            <a:r>
              <a:rPr lang="zh-CN" altLang="en-US" sz="1600" dirty="0" smtClean="0"/>
              <a:t>都能开发</a:t>
            </a:r>
            <a:r>
              <a:rPr lang="zh-CN" altLang="en-US" sz="1600" dirty="0"/>
              <a:t>）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</a:rPr>
              <a:t>降低需求响应周期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简单需求由实施人员即可</a:t>
            </a:r>
            <a:r>
              <a:rPr lang="zh-CN" altLang="en-US" sz="1600" dirty="0" smtClean="0"/>
              <a:t>完成</a:t>
            </a:r>
            <a:endParaRPr lang="en-US" altLang="zh-CN" sz="1600" dirty="0" smtClean="0"/>
          </a:p>
        </p:txBody>
      </p:sp>
      <p:sp>
        <p:nvSpPr>
          <p:cNvPr id="24" name="Arc 6"/>
          <p:cNvSpPr/>
          <p:nvPr/>
        </p:nvSpPr>
        <p:spPr>
          <a:xfrm rot="5400000" flipV="1">
            <a:off x="2521170" y="1692518"/>
            <a:ext cx="4022239" cy="4022239"/>
          </a:xfrm>
          <a:prstGeom prst="arc">
            <a:avLst>
              <a:gd name="adj1" fmla="val 8626504"/>
              <a:gd name="adj2" fmla="val 10381216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6" name="Oval 22"/>
          <p:cNvSpPr/>
          <p:nvPr/>
        </p:nvSpPr>
        <p:spPr>
          <a:xfrm>
            <a:off x="5618234" y="4651251"/>
            <a:ext cx="817494" cy="817494"/>
          </a:xfrm>
          <a:prstGeom prst="ellipse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ko-KR" altLang="en-US" sz="16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8" name="Oval 35"/>
          <p:cNvSpPr/>
          <p:nvPr/>
        </p:nvSpPr>
        <p:spPr>
          <a:xfrm>
            <a:off x="6164969" y="3294891"/>
            <a:ext cx="817494" cy="817494"/>
          </a:xfrm>
          <a:prstGeom prst="ellipse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ko-KR" altLang="en-US" sz="16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21" name="Arc 6"/>
          <p:cNvSpPr/>
          <p:nvPr/>
        </p:nvSpPr>
        <p:spPr>
          <a:xfrm rot="5400000" flipV="1">
            <a:off x="2521170" y="1692518"/>
            <a:ext cx="4022239" cy="4022239"/>
          </a:xfrm>
          <a:prstGeom prst="arc">
            <a:avLst>
              <a:gd name="adj1" fmla="val 3564696"/>
              <a:gd name="adj2" fmla="val 4722046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2" name="Arc 6"/>
          <p:cNvSpPr/>
          <p:nvPr/>
        </p:nvSpPr>
        <p:spPr>
          <a:xfrm rot="5400000" flipV="1">
            <a:off x="2521170" y="1692518"/>
            <a:ext cx="4022239" cy="4022239"/>
          </a:xfrm>
          <a:prstGeom prst="arc">
            <a:avLst>
              <a:gd name="adj1" fmla="val 432948"/>
              <a:gd name="adj2" fmla="val 2146174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3" name="Arc 6"/>
          <p:cNvSpPr/>
          <p:nvPr/>
        </p:nvSpPr>
        <p:spPr>
          <a:xfrm rot="5400000" flipV="1">
            <a:off x="2521170" y="1692518"/>
            <a:ext cx="4022239" cy="4022239"/>
          </a:xfrm>
          <a:prstGeom prst="arc">
            <a:avLst>
              <a:gd name="adj1" fmla="val 6008777"/>
              <a:gd name="adj2" fmla="val 7265912"/>
            </a:avLst>
          </a:prstGeom>
          <a:noFill/>
          <a:ln w="12700">
            <a:gradFill flip="none" rotWithShape="1"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18788" y="2857034"/>
            <a:ext cx="1552024" cy="2019879"/>
            <a:chOff x="419696" y="2135761"/>
            <a:chExt cx="1552024" cy="2019879"/>
          </a:xfrm>
        </p:grpSpPr>
        <p:grpSp>
          <p:nvGrpSpPr>
            <p:cNvPr id="46" name="组合 45"/>
            <p:cNvGrpSpPr/>
            <p:nvPr/>
          </p:nvGrpSpPr>
          <p:grpSpPr>
            <a:xfrm>
              <a:off x="419696" y="2135761"/>
              <a:ext cx="1552024" cy="2019879"/>
              <a:chOff x="5328757" y="2703318"/>
              <a:chExt cx="1552024" cy="2019879"/>
            </a:xfrm>
          </p:grpSpPr>
          <p:sp>
            <p:nvSpPr>
              <p:cNvPr id="4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5328757" y="2704217"/>
                <a:ext cx="1552024" cy="20189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48" name="任意多边形 47"/>
              <p:cNvSpPr>
                <a:spLocks/>
              </p:cNvSpPr>
              <p:nvPr/>
            </p:nvSpPr>
            <p:spPr bwMode="auto">
              <a:xfrm>
                <a:off x="5461016" y="3978448"/>
                <a:ext cx="1283907" cy="740922"/>
              </a:xfrm>
              <a:custGeom>
                <a:avLst/>
                <a:gdLst>
                  <a:gd name="connsiteX0" fmla="*/ 286112 w 1283907"/>
                  <a:gd name="connsiteY0" fmla="*/ 0 h 740922"/>
                  <a:gd name="connsiteX1" fmla="*/ 642403 w 1283907"/>
                  <a:gd name="connsiteY1" fmla="*/ 98608 h 740922"/>
                  <a:gd name="connsiteX2" fmla="*/ 998695 w 1283907"/>
                  <a:gd name="connsiteY2" fmla="*/ 0 h 740922"/>
                  <a:gd name="connsiteX3" fmla="*/ 1283907 w 1283907"/>
                  <a:gd name="connsiteY3" fmla="*/ 622542 h 740922"/>
                  <a:gd name="connsiteX4" fmla="*/ 1017589 w 1283907"/>
                  <a:gd name="connsiteY4" fmla="*/ 573101 h 740922"/>
                  <a:gd name="connsiteX5" fmla="*/ 851140 w 1283907"/>
                  <a:gd name="connsiteY5" fmla="*/ 740922 h 740922"/>
                  <a:gd name="connsiteX6" fmla="*/ 642283 w 1283907"/>
                  <a:gd name="connsiteY6" fmla="*/ 286064 h 740922"/>
                  <a:gd name="connsiteX7" fmla="*/ 432767 w 1283907"/>
                  <a:gd name="connsiteY7" fmla="*/ 740922 h 740922"/>
                  <a:gd name="connsiteX8" fmla="*/ 266318 w 1283907"/>
                  <a:gd name="connsiteY8" fmla="*/ 573101 h 740922"/>
                  <a:gd name="connsiteX9" fmla="*/ 0 w 1283907"/>
                  <a:gd name="connsiteY9" fmla="*/ 622542 h 740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3907" h="740922">
                    <a:moveTo>
                      <a:pt x="286112" y="0"/>
                    </a:moveTo>
                    <a:lnTo>
                      <a:pt x="642403" y="98608"/>
                    </a:lnTo>
                    <a:lnTo>
                      <a:pt x="998695" y="0"/>
                    </a:lnTo>
                    <a:lnTo>
                      <a:pt x="1283907" y="622542"/>
                    </a:lnTo>
                    <a:lnTo>
                      <a:pt x="1017589" y="573101"/>
                    </a:lnTo>
                    <a:lnTo>
                      <a:pt x="851140" y="740922"/>
                    </a:lnTo>
                    <a:lnTo>
                      <a:pt x="642283" y="286064"/>
                    </a:lnTo>
                    <a:lnTo>
                      <a:pt x="432767" y="740922"/>
                    </a:lnTo>
                    <a:lnTo>
                      <a:pt x="266318" y="573101"/>
                    </a:lnTo>
                    <a:lnTo>
                      <a:pt x="0" y="622542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ker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49" name="Freeform 7"/>
              <p:cNvSpPr>
                <a:spLocks noEditPoints="1"/>
              </p:cNvSpPr>
              <p:nvPr/>
            </p:nvSpPr>
            <p:spPr bwMode="auto">
              <a:xfrm>
                <a:off x="5329656" y="2703318"/>
                <a:ext cx="1551125" cy="1547525"/>
              </a:xfrm>
              <a:custGeom>
                <a:avLst/>
                <a:gdLst>
                  <a:gd name="T0" fmla="*/ 172 w 1742"/>
                  <a:gd name="T1" fmla="*/ 864 h 1738"/>
                  <a:gd name="T2" fmla="*/ 868 w 1742"/>
                  <a:gd name="T3" fmla="*/ 168 h 1738"/>
                  <a:gd name="T4" fmla="*/ 869 w 1742"/>
                  <a:gd name="T5" fmla="*/ 168 h 1738"/>
                  <a:gd name="T6" fmla="*/ 1565 w 1742"/>
                  <a:gd name="T7" fmla="*/ 864 h 1738"/>
                  <a:gd name="T8" fmla="*/ 869 w 1742"/>
                  <a:gd name="T9" fmla="*/ 1561 h 1738"/>
                  <a:gd name="T10" fmla="*/ 868 w 1742"/>
                  <a:gd name="T11" fmla="*/ 1561 h 1738"/>
                  <a:gd name="T12" fmla="*/ 172 w 1742"/>
                  <a:gd name="T13" fmla="*/ 864 h 1738"/>
                  <a:gd name="T14" fmla="*/ 868 w 1742"/>
                  <a:gd name="T15" fmla="*/ 122 h 1738"/>
                  <a:gd name="T16" fmla="*/ 867 w 1742"/>
                  <a:gd name="T17" fmla="*/ 123 h 1738"/>
                  <a:gd name="T18" fmla="*/ 721 w 1742"/>
                  <a:gd name="T19" fmla="*/ 2 h 1738"/>
                  <a:gd name="T20" fmla="*/ 626 w 1742"/>
                  <a:gd name="T21" fmla="*/ 165 h 1738"/>
                  <a:gd name="T22" fmla="*/ 450 w 1742"/>
                  <a:gd name="T23" fmla="*/ 97 h 1738"/>
                  <a:gd name="T24" fmla="*/ 413 w 1742"/>
                  <a:gd name="T25" fmla="*/ 283 h 1738"/>
                  <a:gd name="T26" fmla="*/ 223 w 1742"/>
                  <a:gd name="T27" fmla="*/ 276 h 1738"/>
                  <a:gd name="T28" fmla="*/ 249 w 1742"/>
                  <a:gd name="T29" fmla="*/ 463 h 1738"/>
                  <a:gd name="T30" fmla="*/ 69 w 1742"/>
                  <a:gd name="T31" fmla="*/ 519 h 1738"/>
                  <a:gd name="T32" fmla="*/ 152 w 1742"/>
                  <a:gd name="T33" fmla="*/ 687 h 1738"/>
                  <a:gd name="T34" fmla="*/ 0 w 1742"/>
                  <a:gd name="T35" fmla="*/ 797 h 1738"/>
                  <a:gd name="T36" fmla="*/ 134 w 1742"/>
                  <a:gd name="T37" fmla="*/ 930 h 1738"/>
                  <a:gd name="T38" fmla="*/ 26 w 1742"/>
                  <a:gd name="T39" fmla="*/ 1085 h 1738"/>
                  <a:gd name="T40" fmla="*/ 196 w 1742"/>
                  <a:gd name="T41" fmla="*/ 1165 h 1738"/>
                  <a:gd name="T42" fmla="*/ 143 w 1742"/>
                  <a:gd name="T43" fmla="*/ 1348 h 1738"/>
                  <a:gd name="T44" fmla="*/ 331 w 1742"/>
                  <a:gd name="T45" fmla="*/ 1369 h 1738"/>
                  <a:gd name="T46" fmla="*/ 339 w 1742"/>
                  <a:gd name="T47" fmla="*/ 1557 h 1738"/>
                  <a:gd name="T48" fmla="*/ 524 w 1742"/>
                  <a:gd name="T49" fmla="*/ 1517 h 1738"/>
                  <a:gd name="T50" fmla="*/ 594 w 1742"/>
                  <a:gd name="T51" fmla="*/ 1693 h 1738"/>
                  <a:gd name="T52" fmla="*/ 755 w 1742"/>
                  <a:gd name="T53" fmla="*/ 1594 h 1738"/>
                  <a:gd name="T54" fmla="*/ 868 w 1742"/>
                  <a:gd name="T55" fmla="*/ 1726 h 1738"/>
                  <a:gd name="T56" fmla="*/ 878 w 1742"/>
                  <a:gd name="T57" fmla="*/ 1738 h 1738"/>
                  <a:gd name="T58" fmla="*/ 999 w 1742"/>
                  <a:gd name="T59" fmla="*/ 1593 h 1738"/>
                  <a:gd name="T60" fmla="*/ 1162 w 1742"/>
                  <a:gd name="T61" fmla="*/ 1688 h 1738"/>
                  <a:gd name="T62" fmla="*/ 1228 w 1742"/>
                  <a:gd name="T63" fmla="*/ 1512 h 1738"/>
                  <a:gd name="T64" fmla="*/ 1413 w 1742"/>
                  <a:gd name="T65" fmla="*/ 1550 h 1738"/>
                  <a:gd name="T66" fmla="*/ 1420 w 1742"/>
                  <a:gd name="T67" fmla="*/ 1361 h 1738"/>
                  <a:gd name="T68" fmla="*/ 1607 w 1742"/>
                  <a:gd name="T69" fmla="*/ 1337 h 1738"/>
                  <a:gd name="T70" fmla="*/ 1551 w 1742"/>
                  <a:gd name="T71" fmla="*/ 1156 h 1738"/>
                  <a:gd name="T72" fmla="*/ 1720 w 1742"/>
                  <a:gd name="T73" fmla="*/ 1073 h 1738"/>
                  <a:gd name="T74" fmla="*/ 1610 w 1742"/>
                  <a:gd name="T75" fmla="*/ 919 h 1738"/>
                  <a:gd name="T76" fmla="*/ 1742 w 1742"/>
                  <a:gd name="T77" fmla="*/ 786 h 1738"/>
                  <a:gd name="T78" fmla="*/ 1588 w 1742"/>
                  <a:gd name="T79" fmla="*/ 677 h 1738"/>
                  <a:gd name="T80" fmla="*/ 1669 w 1742"/>
                  <a:gd name="T81" fmla="*/ 507 h 1738"/>
                  <a:gd name="T82" fmla="*/ 1488 w 1742"/>
                  <a:gd name="T83" fmla="*/ 455 h 1738"/>
                  <a:gd name="T84" fmla="*/ 1511 w 1742"/>
                  <a:gd name="T85" fmla="*/ 266 h 1738"/>
                  <a:gd name="T86" fmla="*/ 1321 w 1742"/>
                  <a:gd name="T87" fmla="*/ 276 h 1738"/>
                  <a:gd name="T88" fmla="*/ 1282 w 1742"/>
                  <a:gd name="T89" fmla="*/ 91 h 1738"/>
                  <a:gd name="T90" fmla="*/ 1107 w 1742"/>
                  <a:gd name="T91" fmla="*/ 162 h 1738"/>
                  <a:gd name="T92" fmla="*/ 1009 w 1742"/>
                  <a:gd name="T93" fmla="*/ 0 h 1738"/>
                  <a:gd name="T94" fmla="*/ 868 w 1742"/>
                  <a:gd name="T95" fmla="*/ 122 h 1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42" h="1738">
                    <a:moveTo>
                      <a:pt x="172" y="864"/>
                    </a:moveTo>
                    <a:cubicBezTo>
                      <a:pt x="172" y="481"/>
                      <a:pt x="484" y="169"/>
                      <a:pt x="868" y="168"/>
                    </a:cubicBezTo>
                    <a:cubicBezTo>
                      <a:pt x="869" y="168"/>
                      <a:pt x="869" y="168"/>
                      <a:pt x="869" y="168"/>
                    </a:cubicBezTo>
                    <a:cubicBezTo>
                      <a:pt x="1254" y="168"/>
                      <a:pt x="1565" y="480"/>
                      <a:pt x="1565" y="864"/>
                    </a:cubicBezTo>
                    <a:cubicBezTo>
                      <a:pt x="1565" y="1248"/>
                      <a:pt x="1254" y="1561"/>
                      <a:pt x="869" y="1561"/>
                    </a:cubicBezTo>
                    <a:cubicBezTo>
                      <a:pt x="868" y="1561"/>
                      <a:pt x="868" y="1561"/>
                      <a:pt x="868" y="1561"/>
                    </a:cubicBezTo>
                    <a:cubicBezTo>
                      <a:pt x="484" y="1560"/>
                      <a:pt x="172" y="1248"/>
                      <a:pt x="172" y="864"/>
                    </a:cubicBezTo>
                    <a:close/>
                    <a:moveTo>
                      <a:pt x="868" y="122"/>
                    </a:moveTo>
                    <a:cubicBezTo>
                      <a:pt x="867" y="123"/>
                      <a:pt x="867" y="123"/>
                      <a:pt x="867" y="123"/>
                    </a:cubicBezTo>
                    <a:cubicBezTo>
                      <a:pt x="721" y="2"/>
                      <a:pt x="721" y="2"/>
                      <a:pt x="721" y="2"/>
                    </a:cubicBezTo>
                    <a:cubicBezTo>
                      <a:pt x="626" y="165"/>
                      <a:pt x="626" y="165"/>
                      <a:pt x="626" y="165"/>
                    </a:cubicBezTo>
                    <a:cubicBezTo>
                      <a:pt x="450" y="97"/>
                      <a:pt x="450" y="97"/>
                      <a:pt x="450" y="97"/>
                    </a:cubicBezTo>
                    <a:cubicBezTo>
                      <a:pt x="413" y="283"/>
                      <a:pt x="413" y="283"/>
                      <a:pt x="413" y="283"/>
                    </a:cubicBezTo>
                    <a:cubicBezTo>
                      <a:pt x="223" y="276"/>
                      <a:pt x="223" y="276"/>
                      <a:pt x="223" y="276"/>
                    </a:cubicBezTo>
                    <a:cubicBezTo>
                      <a:pt x="249" y="463"/>
                      <a:pt x="249" y="463"/>
                      <a:pt x="249" y="463"/>
                    </a:cubicBezTo>
                    <a:cubicBezTo>
                      <a:pt x="69" y="519"/>
                      <a:pt x="69" y="519"/>
                      <a:pt x="69" y="519"/>
                    </a:cubicBezTo>
                    <a:cubicBezTo>
                      <a:pt x="152" y="687"/>
                      <a:pt x="152" y="687"/>
                      <a:pt x="152" y="687"/>
                    </a:cubicBezTo>
                    <a:cubicBezTo>
                      <a:pt x="0" y="797"/>
                      <a:pt x="0" y="797"/>
                      <a:pt x="0" y="797"/>
                    </a:cubicBezTo>
                    <a:cubicBezTo>
                      <a:pt x="134" y="930"/>
                      <a:pt x="134" y="930"/>
                      <a:pt x="134" y="930"/>
                    </a:cubicBezTo>
                    <a:cubicBezTo>
                      <a:pt x="26" y="1085"/>
                      <a:pt x="26" y="1085"/>
                      <a:pt x="26" y="1085"/>
                    </a:cubicBezTo>
                    <a:cubicBezTo>
                      <a:pt x="196" y="1165"/>
                      <a:pt x="196" y="1165"/>
                      <a:pt x="196" y="1165"/>
                    </a:cubicBezTo>
                    <a:cubicBezTo>
                      <a:pt x="143" y="1348"/>
                      <a:pt x="143" y="1348"/>
                      <a:pt x="143" y="1348"/>
                    </a:cubicBezTo>
                    <a:cubicBezTo>
                      <a:pt x="331" y="1369"/>
                      <a:pt x="331" y="1369"/>
                      <a:pt x="331" y="1369"/>
                    </a:cubicBezTo>
                    <a:cubicBezTo>
                      <a:pt x="339" y="1557"/>
                      <a:pt x="339" y="1557"/>
                      <a:pt x="339" y="1557"/>
                    </a:cubicBezTo>
                    <a:cubicBezTo>
                      <a:pt x="524" y="1517"/>
                      <a:pt x="524" y="1517"/>
                      <a:pt x="524" y="1517"/>
                    </a:cubicBezTo>
                    <a:cubicBezTo>
                      <a:pt x="594" y="1693"/>
                      <a:pt x="594" y="1693"/>
                      <a:pt x="594" y="1693"/>
                    </a:cubicBezTo>
                    <a:cubicBezTo>
                      <a:pt x="755" y="1594"/>
                      <a:pt x="755" y="1594"/>
                      <a:pt x="755" y="1594"/>
                    </a:cubicBezTo>
                    <a:cubicBezTo>
                      <a:pt x="868" y="1726"/>
                      <a:pt x="868" y="1726"/>
                      <a:pt x="868" y="1726"/>
                    </a:cubicBezTo>
                    <a:cubicBezTo>
                      <a:pt x="878" y="1738"/>
                      <a:pt x="878" y="1738"/>
                      <a:pt x="878" y="1738"/>
                    </a:cubicBezTo>
                    <a:cubicBezTo>
                      <a:pt x="999" y="1593"/>
                      <a:pt x="999" y="1593"/>
                      <a:pt x="999" y="1593"/>
                    </a:cubicBezTo>
                    <a:cubicBezTo>
                      <a:pt x="1162" y="1688"/>
                      <a:pt x="1162" y="1688"/>
                      <a:pt x="1162" y="1688"/>
                    </a:cubicBezTo>
                    <a:cubicBezTo>
                      <a:pt x="1228" y="1512"/>
                      <a:pt x="1228" y="1512"/>
                      <a:pt x="1228" y="1512"/>
                    </a:cubicBezTo>
                    <a:cubicBezTo>
                      <a:pt x="1413" y="1550"/>
                      <a:pt x="1413" y="1550"/>
                      <a:pt x="1413" y="1550"/>
                    </a:cubicBezTo>
                    <a:cubicBezTo>
                      <a:pt x="1420" y="1361"/>
                      <a:pt x="1420" y="1361"/>
                      <a:pt x="1420" y="1361"/>
                    </a:cubicBezTo>
                    <a:cubicBezTo>
                      <a:pt x="1607" y="1337"/>
                      <a:pt x="1607" y="1337"/>
                      <a:pt x="1607" y="1337"/>
                    </a:cubicBezTo>
                    <a:cubicBezTo>
                      <a:pt x="1551" y="1156"/>
                      <a:pt x="1551" y="1156"/>
                      <a:pt x="1551" y="1156"/>
                    </a:cubicBezTo>
                    <a:cubicBezTo>
                      <a:pt x="1720" y="1073"/>
                      <a:pt x="1720" y="1073"/>
                      <a:pt x="1720" y="1073"/>
                    </a:cubicBezTo>
                    <a:cubicBezTo>
                      <a:pt x="1610" y="919"/>
                      <a:pt x="1610" y="919"/>
                      <a:pt x="1610" y="919"/>
                    </a:cubicBezTo>
                    <a:cubicBezTo>
                      <a:pt x="1742" y="786"/>
                      <a:pt x="1742" y="786"/>
                      <a:pt x="1742" y="786"/>
                    </a:cubicBezTo>
                    <a:cubicBezTo>
                      <a:pt x="1588" y="677"/>
                      <a:pt x="1588" y="677"/>
                      <a:pt x="1588" y="677"/>
                    </a:cubicBezTo>
                    <a:cubicBezTo>
                      <a:pt x="1669" y="507"/>
                      <a:pt x="1669" y="507"/>
                      <a:pt x="1669" y="507"/>
                    </a:cubicBezTo>
                    <a:cubicBezTo>
                      <a:pt x="1488" y="455"/>
                      <a:pt x="1488" y="455"/>
                      <a:pt x="1488" y="455"/>
                    </a:cubicBezTo>
                    <a:cubicBezTo>
                      <a:pt x="1511" y="266"/>
                      <a:pt x="1511" y="266"/>
                      <a:pt x="1511" y="266"/>
                    </a:cubicBezTo>
                    <a:cubicBezTo>
                      <a:pt x="1321" y="276"/>
                      <a:pt x="1321" y="276"/>
                      <a:pt x="1321" y="276"/>
                    </a:cubicBezTo>
                    <a:cubicBezTo>
                      <a:pt x="1282" y="91"/>
                      <a:pt x="1282" y="91"/>
                      <a:pt x="1282" y="91"/>
                    </a:cubicBezTo>
                    <a:cubicBezTo>
                      <a:pt x="1107" y="162"/>
                      <a:pt x="1107" y="162"/>
                      <a:pt x="1107" y="162"/>
                    </a:cubicBezTo>
                    <a:cubicBezTo>
                      <a:pt x="1009" y="0"/>
                      <a:pt x="1009" y="0"/>
                      <a:pt x="1009" y="0"/>
                    </a:cubicBezTo>
                    <a:cubicBezTo>
                      <a:pt x="868" y="122"/>
                      <a:pt x="868" y="122"/>
                      <a:pt x="868" y="12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86E9">
                      <a:alpha val="66000"/>
                    </a:srgbClr>
                  </a:gs>
                  <a:gs pos="100000">
                    <a:srgbClr val="02005B">
                      <a:lumMod val="24000"/>
                      <a:alpha val="56000"/>
                      <a:lumOff val="76000"/>
                    </a:srgbClr>
                  </a:gs>
                </a:gsLst>
                <a:lin ang="336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spcCol="0" rtlCol="0" fromWordArt="0" anchor="ctr" anchorCtr="0" forceAA="0" compatLnSpc="0">
                <a:noAutofit/>
              </a:bodyPr>
              <a:lstStyle/>
              <a:p>
                <a:pPr algn="ctr"/>
                <a:endParaRPr lang="en-US" sz="1600" ker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50" name="Freeform 8"/>
              <p:cNvSpPr>
                <a:spLocks noEditPoints="1"/>
              </p:cNvSpPr>
              <p:nvPr/>
            </p:nvSpPr>
            <p:spPr bwMode="auto">
              <a:xfrm>
                <a:off x="5482610" y="2852672"/>
                <a:ext cx="1240719" cy="1239820"/>
              </a:xfrm>
              <a:custGeom>
                <a:avLst/>
                <a:gdLst>
                  <a:gd name="T0" fmla="*/ 0 w 1393"/>
                  <a:gd name="T1" fmla="*/ 696 h 1393"/>
                  <a:gd name="T2" fmla="*/ 696 w 1393"/>
                  <a:gd name="T3" fmla="*/ 1393 h 1393"/>
                  <a:gd name="T4" fmla="*/ 697 w 1393"/>
                  <a:gd name="T5" fmla="*/ 1393 h 1393"/>
                  <a:gd name="T6" fmla="*/ 1393 w 1393"/>
                  <a:gd name="T7" fmla="*/ 696 h 1393"/>
                  <a:gd name="T8" fmla="*/ 697 w 1393"/>
                  <a:gd name="T9" fmla="*/ 0 h 1393"/>
                  <a:gd name="T10" fmla="*/ 696 w 1393"/>
                  <a:gd name="T11" fmla="*/ 0 h 1393"/>
                  <a:gd name="T12" fmla="*/ 0 w 1393"/>
                  <a:gd name="T13" fmla="*/ 696 h 1393"/>
                  <a:gd name="T14" fmla="*/ 696 w 1393"/>
                  <a:gd name="T15" fmla="*/ 1333 h 1393"/>
                  <a:gd name="T16" fmla="*/ 60 w 1393"/>
                  <a:gd name="T17" fmla="*/ 696 h 1393"/>
                  <a:gd name="T18" fmla="*/ 696 w 1393"/>
                  <a:gd name="T19" fmla="*/ 58 h 1393"/>
                  <a:gd name="T20" fmla="*/ 697 w 1393"/>
                  <a:gd name="T21" fmla="*/ 58 h 1393"/>
                  <a:gd name="T22" fmla="*/ 1335 w 1393"/>
                  <a:gd name="T23" fmla="*/ 696 h 1393"/>
                  <a:gd name="T24" fmla="*/ 697 w 1393"/>
                  <a:gd name="T25" fmla="*/ 1333 h 1393"/>
                  <a:gd name="T26" fmla="*/ 696 w 1393"/>
                  <a:gd name="T27" fmla="*/ 1333 h 1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93" h="1393">
                    <a:moveTo>
                      <a:pt x="0" y="696"/>
                    </a:moveTo>
                    <a:cubicBezTo>
                      <a:pt x="0" y="1080"/>
                      <a:pt x="312" y="1392"/>
                      <a:pt x="696" y="1393"/>
                    </a:cubicBezTo>
                    <a:cubicBezTo>
                      <a:pt x="697" y="1393"/>
                      <a:pt x="697" y="1393"/>
                      <a:pt x="697" y="1393"/>
                    </a:cubicBezTo>
                    <a:cubicBezTo>
                      <a:pt x="1082" y="1393"/>
                      <a:pt x="1393" y="1080"/>
                      <a:pt x="1393" y="696"/>
                    </a:cubicBezTo>
                    <a:cubicBezTo>
                      <a:pt x="1393" y="312"/>
                      <a:pt x="1082" y="0"/>
                      <a:pt x="697" y="0"/>
                    </a:cubicBezTo>
                    <a:cubicBezTo>
                      <a:pt x="696" y="0"/>
                      <a:pt x="696" y="0"/>
                      <a:pt x="696" y="0"/>
                    </a:cubicBezTo>
                    <a:cubicBezTo>
                      <a:pt x="312" y="1"/>
                      <a:pt x="0" y="313"/>
                      <a:pt x="0" y="696"/>
                    </a:cubicBezTo>
                    <a:close/>
                    <a:moveTo>
                      <a:pt x="696" y="1333"/>
                    </a:moveTo>
                    <a:cubicBezTo>
                      <a:pt x="344" y="1333"/>
                      <a:pt x="60" y="1048"/>
                      <a:pt x="60" y="696"/>
                    </a:cubicBezTo>
                    <a:cubicBezTo>
                      <a:pt x="60" y="345"/>
                      <a:pt x="344" y="59"/>
                      <a:pt x="696" y="58"/>
                    </a:cubicBezTo>
                    <a:cubicBezTo>
                      <a:pt x="697" y="58"/>
                      <a:pt x="697" y="58"/>
                      <a:pt x="697" y="58"/>
                    </a:cubicBezTo>
                    <a:cubicBezTo>
                      <a:pt x="1048" y="58"/>
                      <a:pt x="1335" y="345"/>
                      <a:pt x="1335" y="696"/>
                    </a:cubicBezTo>
                    <a:cubicBezTo>
                      <a:pt x="1335" y="1048"/>
                      <a:pt x="1048" y="1333"/>
                      <a:pt x="697" y="1333"/>
                    </a:cubicBezTo>
                    <a:cubicBezTo>
                      <a:pt x="696" y="1333"/>
                      <a:pt x="696" y="1333"/>
                      <a:pt x="696" y="133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1" name="Freeform 10"/>
              <p:cNvSpPr>
                <a:spLocks/>
              </p:cNvSpPr>
              <p:nvPr/>
            </p:nvSpPr>
            <p:spPr bwMode="auto">
              <a:xfrm>
                <a:off x="5560886" y="2930948"/>
                <a:ext cx="541634" cy="1083268"/>
              </a:xfrm>
              <a:custGeom>
                <a:avLst/>
                <a:gdLst>
                  <a:gd name="T0" fmla="*/ 0 w 608"/>
                  <a:gd name="T1" fmla="*/ 608 h 1217"/>
                  <a:gd name="T2" fmla="*/ 608 w 608"/>
                  <a:gd name="T3" fmla="*/ 1217 h 1217"/>
                  <a:gd name="T4" fmla="*/ 608 w 608"/>
                  <a:gd name="T5" fmla="*/ 1202 h 1217"/>
                  <a:gd name="T6" fmla="*/ 16 w 608"/>
                  <a:gd name="T7" fmla="*/ 608 h 1217"/>
                  <a:gd name="T8" fmla="*/ 608 w 608"/>
                  <a:gd name="T9" fmla="*/ 14 h 1217"/>
                  <a:gd name="T10" fmla="*/ 608 w 608"/>
                  <a:gd name="T11" fmla="*/ 0 h 1217"/>
                  <a:gd name="T12" fmla="*/ 0 w 608"/>
                  <a:gd name="T13" fmla="*/ 608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8" h="1217">
                    <a:moveTo>
                      <a:pt x="0" y="608"/>
                    </a:moveTo>
                    <a:cubicBezTo>
                      <a:pt x="0" y="943"/>
                      <a:pt x="273" y="1215"/>
                      <a:pt x="608" y="1217"/>
                    </a:cubicBezTo>
                    <a:cubicBezTo>
                      <a:pt x="608" y="1202"/>
                      <a:pt x="608" y="1202"/>
                      <a:pt x="608" y="1202"/>
                    </a:cubicBezTo>
                    <a:cubicBezTo>
                      <a:pt x="281" y="1201"/>
                      <a:pt x="16" y="936"/>
                      <a:pt x="16" y="608"/>
                    </a:cubicBezTo>
                    <a:cubicBezTo>
                      <a:pt x="16" y="281"/>
                      <a:pt x="281" y="15"/>
                      <a:pt x="608" y="14"/>
                    </a:cubicBezTo>
                    <a:cubicBezTo>
                      <a:pt x="608" y="0"/>
                      <a:pt x="608" y="0"/>
                      <a:pt x="608" y="0"/>
                    </a:cubicBezTo>
                    <a:cubicBezTo>
                      <a:pt x="273" y="1"/>
                      <a:pt x="0" y="274"/>
                      <a:pt x="0" y="608"/>
                    </a:cubicBezTo>
                    <a:close/>
                  </a:path>
                </a:pathLst>
              </a:custGeom>
              <a:solidFill>
                <a:srgbClr val="FFFFFF">
                  <a:alpha val="39000"/>
                </a:srgb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2" name="Freeform 11"/>
              <p:cNvSpPr>
                <a:spLocks noEditPoints="1"/>
              </p:cNvSpPr>
              <p:nvPr/>
            </p:nvSpPr>
            <p:spPr bwMode="auto">
              <a:xfrm>
                <a:off x="5575281" y="2930948"/>
                <a:ext cx="1069772" cy="1083268"/>
              </a:xfrm>
              <a:custGeom>
                <a:avLst/>
                <a:gdLst>
                  <a:gd name="T0" fmla="*/ 14 w 1201"/>
                  <a:gd name="T1" fmla="*/ 608 h 1217"/>
                  <a:gd name="T2" fmla="*/ 592 w 1201"/>
                  <a:gd name="T3" fmla="*/ 29 h 1217"/>
                  <a:gd name="T4" fmla="*/ 593 w 1201"/>
                  <a:gd name="T5" fmla="*/ 29 h 1217"/>
                  <a:gd name="T6" fmla="*/ 1172 w 1201"/>
                  <a:gd name="T7" fmla="*/ 608 h 1217"/>
                  <a:gd name="T8" fmla="*/ 593 w 1201"/>
                  <a:gd name="T9" fmla="*/ 1187 h 1217"/>
                  <a:gd name="T10" fmla="*/ 592 w 1201"/>
                  <a:gd name="T11" fmla="*/ 1187 h 1217"/>
                  <a:gd name="T12" fmla="*/ 14 w 1201"/>
                  <a:gd name="T13" fmla="*/ 608 h 1217"/>
                  <a:gd name="T14" fmla="*/ 592 w 1201"/>
                  <a:gd name="T15" fmla="*/ 14 h 1217"/>
                  <a:gd name="T16" fmla="*/ 0 w 1201"/>
                  <a:gd name="T17" fmla="*/ 608 h 1217"/>
                  <a:gd name="T18" fmla="*/ 592 w 1201"/>
                  <a:gd name="T19" fmla="*/ 1202 h 1217"/>
                  <a:gd name="T20" fmla="*/ 592 w 1201"/>
                  <a:gd name="T21" fmla="*/ 1217 h 1217"/>
                  <a:gd name="T22" fmla="*/ 593 w 1201"/>
                  <a:gd name="T23" fmla="*/ 1217 h 1217"/>
                  <a:gd name="T24" fmla="*/ 1201 w 1201"/>
                  <a:gd name="T25" fmla="*/ 608 h 1217"/>
                  <a:gd name="T26" fmla="*/ 593 w 1201"/>
                  <a:gd name="T27" fmla="*/ 0 h 1217"/>
                  <a:gd name="T28" fmla="*/ 592 w 1201"/>
                  <a:gd name="T29" fmla="*/ 0 h 1217"/>
                  <a:gd name="T30" fmla="*/ 592 w 1201"/>
                  <a:gd name="T31" fmla="*/ 14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1" h="1217">
                    <a:moveTo>
                      <a:pt x="14" y="608"/>
                    </a:moveTo>
                    <a:cubicBezTo>
                      <a:pt x="14" y="289"/>
                      <a:pt x="273" y="29"/>
                      <a:pt x="592" y="29"/>
                    </a:cubicBezTo>
                    <a:cubicBezTo>
                      <a:pt x="593" y="29"/>
                      <a:pt x="593" y="29"/>
                      <a:pt x="593" y="29"/>
                    </a:cubicBezTo>
                    <a:cubicBezTo>
                      <a:pt x="913" y="29"/>
                      <a:pt x="1172" y="288"/>
                      <a:pt x="1172" y="608"/>
                    </a:cubicBezTo>
                    <a:cubicBezTo>
                      <a:pt x="1172" y="929"/>
                      <a:pt x="913" y="1187"/>
                      <a:pt x="593" y="1187"/>
                    </a:cubicBezTo>
                    <a:cubicBezTo>
                      <a:pt x="592" y="1187"/>
                      <a:pt x="592" y="1187"/>
                      <a:pt x="592" y="1187"/>
                    </a:cubicBezTo>
                    <a:cubicBezTo>
                      <a:pt x="273" y="1187"/>
                      <a:pt x="14" y="927"/>
                      <a:pt x="14" y="608"/>
                    </a:cubicBezTo>
                    <a:close/>
                    <a:moveTo>
                      <a:pt x="592" y="14"/>
                    </a:moveTo>
                    <a:cubicBezTo>
                      <a:pt x="265" y="15"/>
                      <a:pt x="0" y="281"/>
                      <a:pt x="0" y="608"/>
                    </a:cubicBezTo>
                    <a:cubicBezTo>
                      <a:pt x="0" y="936"/>
                      <a:pt x="265" y="1201"/>
                      <a:pt x="592" y="1202"/>
                    </a:cubicBezTo>
                    <a:cubicBezTo>
                      <a:pt x="592" y="1217"/>
                      <a:pt x="592" y="1217"/>
                      <a:pt x="592" y="1217"/>
                    </a:cubicBezTo>
                    <a:cubicBezTo>
                      <a:pt x="593" y="1217"/>
                      <a:pt x="593" y="1217"/>
                      <a:pt x="593" y="1217"/>
                    </a:cubicBezTo>
                    <a:cubicBezTo>
                      <a:pt x="929" y="1217"/>
                      <a:pt x="1201" y="944"/>
                      <a:pt x="1201" y="608"/>
                    </a:cubicBezTo>
                    <a:cubicBezTo>
                      <a:pt x="1201" y="272"/>
                      <a:pt x="929" y="0"/>
                      <a:pt x="593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592" y="14"/>
                      <a:pt x="592" y="14"/>
                      <a:pt x="592" y="14"/>
                    </a:cubicBezTo>
                    <a:close/>
                  </a:path>
                </a:pathLst>
              </a:custGeom>
              <a:solidFill>
                <a:srgbClr val="FFFFFF">
                  <a:alpha val="39000"/>
                </a:srgbClr>
              </a:solidFill>
              <a:ln>
                <a:noFill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6102520" y="3472581"/>
                <a:ext cx="516442" cy="515542"/>
              </a:xfrm>
              <a:custGeom>
                <a:avLst/>
                <a:gdLst>
                  <a:gd name="T0" fmla="*/ 580 w 580"/>
                  <a:gd name="T1" fmla="*/ 0 h 579"/>
                  <a:gd name="T2" fmla="*/ 1 w 580"/>
                  <a:gd name="T3" fmla="*/ 579 h 579"/>
                  <a:gd name="T4" fmla="*/ 0 w 580"/>
                  <a:gd name="T5" fmla="*/ 579 h 579"/>
                  <a:gd name="T6" fmla="*/ 0 w 580"/>
                  <a:gd name="T7" fmla="*/ 0 h 579"/>
                  <a:gd name="T8" fmla="*/ 580 w 580"/>
                  <a:gd name="T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579">
                    <a:moveTo>
                      <a:pt x="580" y="0"/>
                    </a:moveTo>
                    <a:cubicBezTo>
                      <a:pt x="580" y="321"/>
                      <a:pt x="321" y="579"/>
                      <a:pt x="1" y="579"/>
                    </a:cubicBezTo>
                    <a:cubicBezTo>
                      <a:pt x="0" y="579"/>
                      <a:pt x="0" y="579"/>
                      <a:pt x="0" y="57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ker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54" name="Freeform 14"/>
              <p:cNvSpPr>
                <a:spLocks/>
              </p:cNvSpPr>
              <p:nvPr/>
            </p:nvSpPr>
            <p:spPr bwMode="auto">
              <a:xfrm>
                <a:off x="5586078" y="2957040"/>
                <a:ext cx="516442" cy="515542"/>
              </a:xfrm>
              <a:custGeom>
                <a:avLst/>
                <a:gdLst>
                  <a:gd name="T0" fmla="*/ 0 w 580"/>
                  <a:gd name="T1" fmla="*/ 579 h 579"/>
                  <a:gd name="T2" fmla="*/ 578 w 580"/>
                  <a:gd name="T3" fmla="*/ 0 h 579"/>
                  <a:gd name="T4" fmla="*/ 580 w 580"/>
                  <a:gd name="T5" fmla="*/ 0 h 579"/>
                  <a:gd name="T6" fmla="*/ 580 w 580"/>
                  <a:gd name="T7" fmla="*/ 579 h 579"/>
                  <a:gd name="T8" fmla="*/ 0 w 580"/>
                  <a:gd name="T9" fmla="*/ 57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579">
                    <a:moveTo>
                      <a:pt x="0" y="579"/>
                    </a:moveTo>
                    <a:cubicBezTo>
                      <a:pt x="0" y="259"/>
                      <a:pt x="258" y="0"/>
                      <a:pt x="578" y="0"/>
                    </a:cubicBez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579"/>
                      <a:pt x="580" y="579"/>
                      <a:pt x="580" y="579"/>
                    </a:cubicBezTo>
                    <a:lnTo>
                      <a:pt x="0" y="579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ker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55" name="Freeform 15"/>
              <p:cNvSpPr>
                <a:spLocks/>
              </p:cNvSpPr>
              <p:nvPr/>
            </p:nvSpPr>
            <p:spPr bwMode="auto">
              <a:xfrm>
                <a:off x="5586078" y="3472581"/>
                <a:ext cx="516442" cy="515542"/>
              </a:xfrm>
              <a:custGeom>
                <a:avLst/>
                <a:gdLst>
                  <a:gd name="T0" fmla="*/ 0 w 580"/>
                  <a:gd name="T1" fmla="*/ 0 h 579"/>
                  <a:gd name="T2" fmla="*/ 578 w 580"/>
                  <a:gd name="T3" fmla="*/ 579 h 579"/>
                  <a:gd name="T4" fmla="*/ 580 w 580"/>
                  <a:gd name="T5" fmla="*/ 579 h 579"/>
                  <a:gd name="T6" fmla="*/ 580 w 580"/>
                  <a:gd name="T7" fmla="*/ 0 h 579"/>
                  <a:gd name="T8" fmla="*/ 0 w 580"/>
                  <a:gd name="T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579">
                    <a:moveTo>
                      <a:pt x="0" y="0"/>
                    </a:moveTo>
                    <a:cubicBezTo>
                      <a:pt x="0" y="321"/>
                      <a:pt x="258" y="579"/>
                      <a:pt x="578" y="579"/>
                    </a:cubicBezTo>
                    <a:cubicBezTo>
                      <a:pt x="580" y="579"/>
                      <a:pt x="580" y="579"/>
                      <a:pt x="580" y="579"/>
                    </a:cubicBezTo>
                    <a:cubicBezTo>
                      <a:pt x="580" y="0"/>
                      <a:pt x="580" y="0"/>
                      <a:pt x="58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86E9">
                      <a:alpha val="66000"/>
                    </a:srgbClr>
                  </a:gs>
                  <a:gs pos="100000">
                    <a:srgbClr val="02005B">
                      <a:lumMod val="24000"/>
                      <a:alpha val="56000"/>
                      <a:lumOff val="76000"/>
                    </a:srgbClr>
                  </a:gs>
                </a:gsLst>
                <a:lin ang="336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spcCol="0" rtlCol="0" fromWordArt="0" anchor="t" anchorCtr="0" forceAA="0" compatLnSpc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56" name="Freeform 12"/>
              <p:cNvSpPr>
                <a:spLocks/>
              </p:cNvSpPr>
              <p:nvPr/>
            </p:nvSpPr>
            <p:spPr bwMode="auto">
              <a:xfrm>
                <a:off x="6102520" y="2957040"/>
                <a:ext cx="516442" cy="515542"/>
              </a:xfrm>
              <a:custGeom>
                <a:avLst/>
                <a:gdLst>
                  <a:gd name="T0" fmla="*/ 580 w 580"/>
                  <a:gd name="T1" fmla="*/ 579 h 579"/>
                  <a:gd name="T2" fmla="*/ 1 w 580"/>
                  <a:gd name="T3" fmla="*/ 0 h 579"/>
                  <a:gd name="T4" fmla="*/ 0 w 580"/>
                  <a:gd name="T5" fmla="*/ 0 h 579"/>
                  <a:gd name="T6" fmla="*/ 0 w 580"/>
                  <a:gd name="T7" fmla="*/ 579 h 579"/>
                  <a:gd name="T8" fmla="*/ 580 w 580"/>
                  <a:gd name="T9" fmla="*/ 57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579">
                    <a:moveTo>
                      <a:pt x="580" y="579"/>
                    </a:moveTo>
                    <a:cubicBezTo>
                      <a:pt x="580" y="259"/>
                      <a:pt x="32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79"/>
                      <a:pt x="0" y="579"/>
                      <a:pt x="0" y="579"/>
                    </a:cubicBezTo>
                    <a:lnTo>
                      <a:pt x="580" y="579"/>
                    </a:lnTo>
                    <a:close/>
                  </a:path>
                </a:pathLst>
              </a:custGeom>
              <a:gradFill>
                <a:gsLst>
                  <a:gs pos="0">
                    <a:srgbClr val="0086E9">
                      <a:alpha val="66000"/>
                    </a:srgbClr>
                  </a:gs>
                  <a:gs pos="100000">
                    <a:srgbClr val="02005B">
                      <a:lumMod val="24000"/>
                      <a:alpha val="56000"/>
                      <a:lumOff val="76000"/>
                    </a:srgbClr>
                  </a:gs>
                </a:gsLst>
                <a:lin ang="336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spcCol="0" rtlCol="0" fromWordArt="0" anchor="t" anchorCtr="0" forceAA="0" compatLnSpc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sz="2000" ker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57" name="Oval 16"/>
              <p:cNvSpPr>
                <a:spLocks noChangeArrowheads="1"/>
              </p:cNvSpPr>
              <p:nvPr/>
            </p:nvSpPr>
            <p:spPr bwMode="auto">
              <a:xfrm>
                <a:off x="5851496" y="3223358"/>
                <a:ext cx="506545" cy="5074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27" name="Freeform 47"/>
            <p:cNvSpPr>
              <a:spLocks noEditPoints="1"/>
            </p:cNvSpPr>
            <p:nvPr/>
          </p:nvSpPr>
          <p:spPr bwMode="auto">
            <a:xfrm>
              <a:off x="1008996" y="2657613"/>
              <a:ext cx="442684" cy="464727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rgbClr val="4A60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2" name="Freeform 55"/>
          <p:cNvSpPr>
            <a:spLocks noChangeAspect="1" noEditPoints="1"/>
          </p:cNvSpPr>
          <p:nvPr/>
        </p:nvSpPr>
        <p:spPr bwMode="auto">
          <a:xfrm>
            <a:off x="6412856" y="3551271"/>
            <a:ext cx="343999" cy="360000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rgbClr val="D2D7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/>
          </a:p>
        </p:txBody>
      </p:sp>
      <p:sp>
        <p:nvSpPr>
          <p:cNvPr id="30" name="Oval 8"/>
          <p:cNvSpPr/>
          <p:nvPr/>
        </p:nvSpPr>
        <p:spPr>
          <a:xfrm>
            <a:off x="5627274" y="1944181"/>
            <a:ext cx="817494" cy="817494"/>
          </a:xfrm>
          <a:prstGeom prst="ellipse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lstStyle/>
          <a:p>
            <a:pPr algn="ctr"/>
            <a:endParaRPr lang="ko-KR" altLang="en-US" sz="16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73" name="Freeform 26"/>
          <p:cNvSpPr>
            <a:spLocks noEditPoints="1"/>
          </p:cNvSpPr>
          <p:nvPr/>
        </p:nvSpPr>
        <p:spPr bwMode="auto">
          <a:xfrm>
            <a:off x="5804637" y="2159307"/>
            <a:ext cx="441239" cy="392781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rgbClr val="D9DEF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 dirty="0"/>
          </a:p>
        </p:txBody>
      </p:sp>
      <p:sp>
        <p:nvSpPr>
          <p:cNvPr id="77" name="Rectangle 3"/>
          <p:cNvSpPr txBox="1">
            <a:spLocks noChangeArrowheads="1"/>
          </p:cNvSpPr>
          <p:nvPr/>
        </p:nvSpPr>
        <p:spPr bwMode="auto">
          <a:xfrm>
            <a:off x="6628312" y="5058773"/>
            <a:ext cx="5563687" cy="112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zh-CN"/>
            </a:defPPr>
            <a:lvl1pPr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00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Tahoma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通过开源形成企业</a:t>
            </a:r>
            <a:r>
              <a:rPr lang="en-US" altLang="zh-CN" sz="1600" dirty="0"/>
              <a:t>/</a:t>
            </a:r>
            <a:r>
              <a:rPr lang="zh-CN" altLang="en-US" sz="1600" dirty="0" smtClean="0"/>
              <a:t>用户</a:t>
            </a:r>
            <a:r>
              <a:rPr lang="en-US" altLang="zh-CN" sz="1600" dirty="0"/>
              <a:t>/</a:t>
            </a:r>
            <a:r>
              <a:rPr lang="zh-CN" altLang="en-US" sz="1600" dirty="0" smtClean="0"/>
              <a:t>伙伴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高校</a:t>
            </a:r>
            <a:r>
              <a:rPr lang="en-US" altLang="zh-CN" sz="1600" dirty="0"/>
              <a:t>/</a:t>
            </a:r>
            <a:r>
              <a:rPr lang="zh-CN" altLang="en-US" sz="1600" dirty="0" smtClean="0"/>
              <a:t>社区开发者融合的广泛</a:t>
            </a:r>
            <a:r>
              <a:rPr lang="zh-CN" altLang="en-US" sz="1600" dirty="0" smtClean="0">
                <a:solidFill>
                  <a:srgbClr val="FF0000"/>
                </a:solidFill>
              </a:rPr>
              <a:t>开发生态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融合开源社区其他领域的最佳实践，融合各行业场景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扩展</a:t>
            </a:r>
            <a:r>
              <a:rPr lang="en-US" altLang="zh-CN" sz="1600" dirty="0" smtClean="0"/>
              <a:t>UBML</a:t>
            </a:r>
            <a:r>
              <a:rPr lang="zh-CN" altLang="en-US" sz="1600" dirty="0" smtClean="0"/>
              <a:t>建模能力，建立广泛的</a:t>
            </a:r>
            <a:r>
              <a:rPr lang="en-US" altLang="zh-CN" sz="1600" dirty="0" smtClean="0"/>
              <a:t>ERP</a:t>
            </a:r>
            <a:r>
              <a:rPr lang="zh-CN" altLang="en-US" sz="1600" dirty="0" smtClean="0">
                <a:solidFill>
                  <a:srgbClr val="FF0000"/>
                </a:solidFill>
              </a:rPr>
              <a:t>模型</a:t>
            </a:r>
            <a:r>
              <a:rPr lang="en-US" altLang="zh-CN" sz="1600" dirty="0" smtClean="0">
                <a:solidFill>
                  <a:srgbClr val="FF0000"/>
                </a:solidFill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</a:rPr>
              <a:t>应用生态</a:t>
            </a:r>
            <a:endParaRPr lang="en-US" altLang="zh-CN" sz="1600" dirty="0" smtClean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942378" y="2484722"/>
            <a:ext cx="3709882" cy="2764504"/>
            <a:chOff x="2094755" y="2502523"/>
            <a:chExt cx="3709882" cy="2764504"/>
          </a:xfrm>
        </p:grpSpPr>
        <p:sp>
          <p:nvSpPr>
            <p:cNvPr id="76" name="TextBox 62"/>
            <p:cNvSpPr txBox="1"/>
            <p:nvPr/>
          </p:nvSpPr>
          <p:spPr>
            <a:xfrm>
              <a:off x="2094755" y="2502523"/>
              <a:ext cx="1493102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zh-CN" altLang="en-US" sz="2400" b="1" dirty="0">
                  <a:solidFill>
                    <a:srgbClr val="FFC000"/>
                  </a:solidFill>
                  <a:latin typeface="Calibri" panose="020F0502020204030204" pitchFamily="34" charset="0"/>
                </a:rPr>
                <a:t>商业</a:t>
              </a:r>
              <a:r>
                <a:rPr lang="zh-CN" altLang="en-US" sz="2400" b="1" dirty="0" smtClean="0">
                  <a:solidFill>
                    <a:srgbClr val="54D0CA"/>
                  </a:solidFill>
                  <a:latin typeface="Calibri" panose="020F0502020204030204" pitchFamily="34" charset="0"/>
                </a:rPr>
                <a:t>价值</a:t>
              </a:r>
            </a:p>
          </p:txBody>
        </p:sp>
        <p:sp>
          <p:nvSpPr>
            <p:cNvPr id="78" name="Rectangle 3"/>
            <p:cNvSpPr txBox="1">
              <a:spLocks noChangeArrowheads="1"/>
            </p:cNvSpPr>
            <p:nvPr/>
          </p:nvSpPr>
          <p:spPr bwMode="auto">
            <a:xfrm>
              <a:off x="2148480" y="3021284"/>
              <a:ext cx="3656157" cy="2245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/>
                <a:t>提升产品</a:t>
              </a:r>
              <a:r>
                <a:rPr lang="en-US" altLang="zh-CN" sz="1600" dirty="0" smtClean="0"/>
                <a:t>60%</a:t>
              </a:r>
              <a:r>
                <a:rPr lang="zh-CN" altLang="en-US" sz="1600" dirty="0" smtClean="0"/>
                <a:t>的开发效率</a:t>
              </a:r>
              <a:r>
                <a:rPr lang="en-US" altLang="zh-CN" sz="1600" dirty="0" smtClean="0"/>
                <a:t>,</a:t>
              </a:r>
              <a:r>
                <a:rPr lang="zh-CN" altLang="en-US" sz="1600" dirty="0" smtClean="0"/>
                <a:t>降低成本，</a:t>
              </a:r>
              <a:r>
                <a:rPr lang="zh-CN" altLang="en-US" sz="1600" dirty="0">
                  <a:solidFill>
                    <a:srgbClr val="FF0000"/>
                  </a:solidFill>
                </a:rPr>
                <a:t>提升产品竞争力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开</a:t>
              </a:r>
              <a:r>
                <a:rPr lang="zh-CN" altLang="en-US" sz="1600" dirty="0" smtClean="0"/>
                <a:t>源吸引外部开发者贡献、完善产品</a:t>
              </a:r>
              <a:r>
                <a:rPr lang="en-US" altLang="zh-CN" sz="1600" dirty="0" smtClean="0"/>
                <a:t>,</a:t>
              </a:r>
              <a:r>
                <a:rPr lang="zh-CN" altLang="en-US" sz="1600" dirty="0">
                  <a:solidFill>
                    <a:srgbClr val="FF0000"/>
                  </a:solidFill>
                </a:rPr>
                <a:t>降低产品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研发</a:t>
              </a:r>
              <a:r>
                <a:rPr lang="zh-CN" altLang="en-US" sz="1600" dirty="0">
                  <a:solidFill>
                    <a:srgbClr val="FF0000"/>
                  </a:solidFill>
                </a:rPr>
                <a:t>成本</a:t>
              </a:r>
              <a:endParaRPr lang="en-US" altLang="zh-CN" sz="1600" dirty="0">
                <a:solidFill>
                  <a:srgbClr val="FF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/>
                <a:t>增加</a:t>
              </a:r>
              <a:r>
                <a:rPr lang="en-US" altLang="zh-CN" sz="1600" dirty="0" smtClean="0"/>
                <a:t>iGIX</a:t>
              </a:r>
              <a:r>
                <a:rPr lang="zh-CN" altLang="en-US" sz="1600" dirty="0" smtClean="0"/>
                <a:t>等产品的开发者与伙伴数量，</a:t>
              </a:r>
              <a:r>
                <a:rPr lang="zh-CN" altLang="en-US" sz="1600" dirty="0">
                  <a:solidFill>
                    <a:srgbClr val="FF0000"/>
                  </a:solidFill>
                </a:rPr>
                <a:t>加快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产品特性更新速度</a:t>
              </a:r>
              <a:endParaRPr lang="en-US" altLang="zh-CN" sz="1600" dirty="0" smtClean="0">
                <a:solidFill>
                  <a:srgbClr val="FF0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开源</a:t>
              </a:r>
              <a:r>
                <a:rPr lang="zh-CN" altLang="en-US" sz="1600" dirty="0" smtClean="0"/>
                <a:t>开放，增强客户信心，获得差异化优势，</a:t>
              </a:r>
              <a:r>
                <a:rPr lang="zh-CN" altLang="en-US" sz="1600" dirty="0">
                  <a:solidFill>
                    <a:srgbClr val="FF0000"/>
                  </a:solidFill>
                </a:rPr>
                <a:t>提高市场攻击力</a:t>
              </a:r>
              <a:endParaRPr lang="en-US" altLang="zh-CN" sz="1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89" y="4792610"/>
            <a:ext cx="532326" cy="5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4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r="588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PA_矩形 4"/>
          <p:cNvSpPr/>
          <p:nvPr>
            <p:custDataLst>
              <p:tags r:id="rId2"/>
            </p:custDataLst>
          </p:nvPr>
        </p:nvSpPr>
        <p:spPr>
          <a:xfrm>
            <a:off x="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00622">
                  <a:alpha val="9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pic>
        <p:nvPicPr>
          <p:cNvPr id="6" name="PA_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47688"/>
            <a:ext cx="12192000" cy="6858000"/>
          </a:xfrm>
          <a:prstGeom prst="rect">
            <a:avLst/>
          </a:prstGeom>
        </p:spPr>
      </p:pic>
      <p:pic>
        <p:nvPicPr>
          <p:cNvPr id="7" name="PA_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8"/>
          <a:stretch/>
        </p:blipFill>
        <p:spPr>
          <a:xfrm>
            <a:off x="7870913" y="1708909"/>
            <a:ext cx="5225144" cy="6817391"/>
          </a:xfrm>
          <a:prstGeom prst="rect">
            <a:avLst/>
          </a:prstGeom>
        </p:spPr>
      </p:pic>
      <p:sp>
        <p:nvSpPr>
          <p:cNvPr id="10" name="PA_文本框 9"/>
          <p:cNvSpPr txBox="1"/>
          <p:nvPr>
            <p:custDataLst>
              <p:tags r:id="rId5"/>
            </p:custDataLst>
          </p:nvPr>
        </p:nvSpPr>
        <p:spPr>
          <a:xfrm>
            <a:off x="3104790" y="2804016"/>
            <a:ext cx="788125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spc="600" dirty="0">
                <a:solidFill>
                  <a:schemeClr val="bg1">
                    <a:lumMod val="95000"/>
                  </a:schemeClr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感谢您的观看！</a:t>
            </a:r>
          </a:p>
        </p:txBody>
      </p:sp>
    </p:spTree>
    <p:extLst>
      <p:ext uri="{BB962C8B-B14F-4D97-AF65-F5344CB8AC3E}">
        <p14:creationId xmlns:p14="http://schemas.microsoft.com/office/powerpoint/2010/main" val="142672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" y="0"/>
            <a:ext cx="12192000" cy="68580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5252119" y="727834"/>
            <a:ext cx="1903078" cy="3251137"/>
            <a:chOff x="8787709" y="2869350"/>
            <a:chExt cx="3371521" cy="5759764"/>
          </a:xfrm>
        </p:grpSpPr>
        <p:sp>
          <p:nvSpPr>
            <p:cNvPr id="34" name="文本框 33"/>
            <p:cNvSpPr txBox="1"/>
            <p:nvPr/>
          </p:nvSpPr>
          <p:spPr>
            <a:xfrm>
              <a:off x="8787709" y="3365533"/>
              <a:ext cx="2126520" cy="1829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66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创</a:t>
              </a:r>
              <a:endParaRPr lang="zh-CN" altLang="en-US" sz="6600" spc="8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Arabic" panose="01010101010101010101" pitchFamily="50" charset="-78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521368" y="4860291"/>
              <a:ext cx="1610113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新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344194" y="6132720"/>
              <a:ext cx="1610112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背</a:t>
              </a:r>
              <a:endPara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296313" y="7156907"/>
              <a:ext cx="1610112" cy="1472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景</a:t>
              </a:r>
              <a:endParaRPr lang="zh-CN" altLang="en-US" sz="4800" spc="8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Arabic" panose="01010101010101010101" pitchFamily="50" charset="-78"/>
              </a:endParaRPr>
            </a:p>
          </p:txBody>
        </p:sp>
        <p:sp>
          <p:nvSpPr>
            <p:cNvPr id="38" name="任意多边形 7"/>
            <p:cNvSpPr/>
            <p:nvPr/>
          </p:nvSpPr>
          <p:spPr>
            <a:xfrm>
              <a:off x="9836150" y="2869350"/>
              <a:ext cx="2216150" cy="5041900"/>
            </a:xfrm>
            <a:custGeom>
              <a:avLst/>
              <a:gdLst>
                <a:gd name="connsiteX0" fmla="*/ 0 w 2216150"/>
                <a:gd name="connsiteY0" fmla="*/ 495300 h 5041900"/>
                <a:gd name="connsiteX1" fmla="*/ 0 w 2216150"/>
                <a:gd name="connsiteY1" fmla="*/ 0 h 5041900"/>
                <a:gd name="connsiteX2" fmla="*/ 2216150 w 2216150"/>
                <a:gd name="connsiteY2" fmla="*/ 0 h 5041900"/>
                <a:gd name="connsiteX3" fmla="*/ 2216150 w 2216150"/>
                <a:gd name="connsiteY3" fmla="*/ 5041900 h 5041900"/>
                <a:gd name="connsiteX4" fmla="*/ 1771650 w 2216150"/>
                <a:gd name="connsiteY4" fmla="*/ 5041900 h 50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150" h="5041900">
                  <a:moveTo>
                    <a:pt x="0" y="495300"/>
                  </a:moveTo>
                  <a:lnTo>
                    <a:pt x="0" y="0"/>
                  </a:lnTo>
                  <a:lnTo>
                    <a:pt x="2216150" y="0"/>
                  </a:lnTo>
                  <a:lnTo>
                    <a:pt x="2216150" y="5041900"/>
                  </a:lnTo>
                  <a:lnTo>
                    <a:pt x="1771650" y="5041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567961" y="3143530"/>
              <a:ext cx="591269" cy="231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217298" y="3694839"/>
              <a:ext cx="525950" cy="2934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12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  <a:p>
              <a:endParaRPr lang="zh-CN" altLang="en-US" sz="112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12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59824" y="739829"/>
            <a:ext cx="5333440" cy="2828014"/>
            <a:chOff x="6305550" y="2809875"/>
            <a:chExt cx="9448800" cy="5010150"/>
          </a:xfrm>
        </p:grpSpPr>
        <p:sp>
          <p:nvSpPr>
            <p:cNvPr id="42" name="矩形 41"/>
            <p:cNvSpPr/>
            <p:nvPr/>
          </p:nvSpPr>
          <p:spPr>
            <a:xfrm>
              <a:off x="6343650" y="2847975"/>
              <a:ext cx="9372600" cy="493395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055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4" name="矩形 43"/>
            <p:cNvSpPr/>
            <p:nvPr/>
          </p:nvSpPr>
          <p:spPr>
            <a:xfrm>
              <a:off x="63055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5" name="矩形 44"/>
            <p:cNvSpPr/>
            <p:nvPr/>
          </p:nvSpPr>
          <p:spPr>
            <a:xfrm>
              <a:off x="156781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6" name="矩形 45"/>
            <p:cNvSpPr/>
            <p:nvPr/>
          </p:nvSpPr>
          <p:spPr>
            <a:xfrm>
              <a:off x="156781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9918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991850" y="7741468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781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50" name="矩形 49"/>
            <p:cNvSpPr/>
            <p:nvPr/>
          </p:nvSpPr>
          <p:spPr>
            <a:xfrm>
              <a:off x="63055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/>
        </p:blipFill>
        <p:spPr>
          <a:xfrm rot="1593605">
            <a:off x="7666088" y="2672410"/>
            <a:ext cx="4309762" cy="552882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/>
        </p:blipFill>
        <p:spPr>
          <a:xfrm rot="17116926">
            <a:off x="1826535" y="-855885"/>
            <a:ext cx="2767215" cy="362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2319" y="1615932"/>
            <a:ext cx="5635453" cy="1815781"/>
            <a:chOff x="495034" y="1658939"/>
            <a:chExt cx="5775266" cy="1555406"/>
          </a:xfrm>
        </p:grpSpPr>
        <p:sp>
          <p:nvSpPr>
            <p:cNvPr id="18" name="文本框 17"/>
            <p:cNvSpPr txBox="1"/>
            <p:nvPr/>
          </p:nvSpPr>
          <p:spPr bwMode="auto">
            <a:xfrm>
              <a:off x="495034" y="1658939"/>
              <a:ext cx="5772551" cy="1555406"/>
            </a:xfrm>
            <a:prstGeom prst="flowChartAlternateProcess">
              <a:avLst/>
            </a:prstGeom>
            <a:gradFill rotWithShape="1">
              <a:gsLst>
                <a:gs pos="43000">
                  <a:srgbClr val="00B0F0">
                    <a:lumMod val="98000"/>
                    <a:alpha val="14000"/>
                  </a:srgbClr>
                </a:gs>
                <a:gs pos="100000">
                  <a:srgbClr val="00B0F0">
                    <a:alpha val="8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5000">
                    <a:srgbClr val="00B0F0">
                      <a:alpha val="23000"/>
                    </a:srgbClr>
                  </a:gs>
                  <a:gs pos="61000">
                    <a:srgbClr val="00B0F0">
                      <a:alpha val="22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vert="horz" wrap="square" numCol="1" spcCol="0" rtlCol="0" fromWordArt="0" anchor="t" anchorCtr="0" forceAA="0" compatLnSpc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19" name="TextBox 21"/>
            <p:cNvSpPr txBox="1"/>
            <p:nvPr/>
          </p:nvSpPr>
          <p:spPr>
            <a:xfrm>
              <a:off x="551141" y="1750276"/>
              <a:ext cx="5719159" cy="11695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2021年，市场</a:t>
              </a:r>
              <a:r>
                <a:rPr lang="zh-CN" altLang="en-US" sz="2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对于应用开发的</a:t>
              </a:r>
              <a:r>
                <a:rPr lang="zh-CN" altLang="en-US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需求</a:t>
              </a:r>
              <a:endPara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r>
                <a:rPr lang="zh-CN" altLang="en-US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将</a:t>
              </a:r>
              <a:r>
                <a:rPr lang="zh-CN" altLang="en-US" sz="2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五倍于IT公司的产</a:t>
              </a:r>
              <a:r>
                <a:rPr lang="zh-CN" altLang="en-US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能</a:t>
              </a:r>
              <a:endPara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  <a:p>
              <a:r>
                <a:rPr lang="zh-CN" altLang="en-US" sz="2400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低</a:t>
              </a:r>
              <a:r>
                <a:rPr lang="zh-CN" altLang="en-US" sz="24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代码技术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是唯一可行方案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    </a:t>
              </a:r>
              <a:r>
                <a:rPr lang="en-US" altLang="zh-CN" sz="20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— </a:t>
              </a:r>
              <a:r>
                <a:rPr lang="en-US" altLang="zh-CN" sz="28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Gartner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75609" y="1551095"/>
            <a:ext cx="5066608" cy="1781370"/>
            <a:chOff x="1154524" y="4071909"/>
            <a:chExt cx="5066608" cy="1781370"/>
          </a:xfrm>
        </p:grpSpPr>
        <p:sp>
          <p:nvSpPr>
            <p:cNvPr id="21" name="ValueShape"/>
            <p:cNvSpPr/>
            <p:nvPr/>
          </p:nvSpPr>
          <p:spPr>
            <a:xfrm>
              <a:off x="1720538" y="4071909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ValueShape"/>
            <p:cNvSpPr/>
            <p:nvPr/>
          </p:nvSpPr>
          <p:spPr>
            <a:xfrm>
              <a:off x="2188918" y="4071909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ValueShape"/>
            <p:cNvSpPr/>
            <p:nvPr/>
          </p:nvSpPr>
          <p:spPr>
            <a:xfrm>
              <a:off x="1720561" y="5206947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ValueShape"/>
            <p:cNvSpPr/>
            <p:nvPr/>
          </p:nvSpPr>
          <p:spPr>
            <a:xfrm>
              <a:off x="2188938" y="5206947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ValueShape"/>
            <p:cNvSpPr/>
            <p:nvPr/>
          </p:nvSpPr>
          <p:spPr>
            <a:xfrm>
              <a:off x="2657315" y="5206947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ValueShape"/>
            <p:cNvSpPr/>
            <p:nvPr/>
          </p:nvSpPr>
          <p:spPr>
            <a:xfrm>
              <a:off x="3125692" y="5206947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ValueShape"/>
            <p:cNvSpPr/>
            <p:nvPr/>
          </p:nvSpPr>
          <p:spPr>
            <a:xfrm>
              <a:off x="3594069" y="5206947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ValueShape"/>
            <p:cNvSpPr/>
            <p:nvPr/>
          </p:nvSpPr>
          <p:spPr>
            <a:xfrm>
              <a:off x="4062446" y="5206947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ValueShape"/>
            <p:cNvSpPr/>
            <p:nvPr/>
          </p:nvSpPr>
          <p:spPr>
            <a:xfrm>
              <a:off x="4530823" y="5206947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ValueShape"/>
            <p:cNvSpPr/>
            <p:nvPr/>
          </p:nvSpPr>
          <p:spPr>
            <a:xfrm>
              <a:off x="4999200" y="5206947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ValueShape"/>
            <p:cNvSpPr/>
            <p:nvPr/>
          </p:nvSpPr>
          <p:spPr>
            <a:xfrm>
              <a:off x="5467577" y="5206947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ValueShape"/>
            <p:cNvSpPr/>
            <p:nvPr/>
          </p:nvSpPr>
          <p:spPr>
            <a:xfrm>
              <a:off x="5935954" y="5206947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1611823" y="4101694"/>
              <a:ext cx="0" cy="169522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组合 48"/>
            <p:cNvGrpSpPr/>
            <p:nvPr/>
          </p:nvGrpSpPr>
          <p:grpSpPr>
            <a:xfrm>
              <a:off x="1154524" y="4078911"/>
              <a:ext cx="410007" cy="1774368"/>
              <a:chOff x="4927319" y="1945244"/>
              <a:chExt cx="251894" cy="1174436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4950661" y="1945244"/>
                <a:ext cx="228552" cy="427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产</a:t>
                </a:r>
                <a:endParaRPr lang="en-US" altLang="zh-CN" dirty="0" smtClean="0">
                  <a:solidFill>
                    <a:schemeClr val="bg2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  <a:p>
                <a:r>
                  <a:rPr lang="zh-CN" altLang="en-US" dirty="0" smtClean="0">
                    <a:solidFill>
                      <a:schemeClr val="bg2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能</a:t>
                </a:r>
                <a:endParaRPr lang="zh-CN" altLang="en-US" dirty="0">
                  <a:solidFill>
                    <a:schemeClr val="bg2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4927319" y="2691880"/>
                <a:ext cx="228552" cy="427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2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需</a:t>
                </a:r>
                <a:endParaRPr lang="en-US" altLang="zh-CN" dirty="0" smtClean="0">
                  <a:solidFill>
                    <a:schemeClr val="bg2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  <a:p>
                <a:r>
                  <a:rPr lang="zh-CN" altLang="en-US" dirty="0" smtClean="0">
                    <a:solidFill>
                      <a:schemeClr val="bg2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求</a:t>
                </a:r>
                <a:endParaRPr lang="en-US" altLang="zh-CN" dirty="0" smtClean="0">
                  <a:solidFill>
                    <a:schemeClr val="bg2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</p:grpSp>
        <p:sp>
          <p:nvSpPr>
            <p:cNvPr id="52" name="ValueShape"/>
            <p:cNvSpPr/>
            <p:nvPr/>
          </p:nvSpPr>
          <p:spPr>
            <a:xfrm>
              <a:off x="2657298" y="4092966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ysDash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ValueShape"/>
            <p:cNvSpPr/>
            <p:nvPr/>
          </p:nvSpPr>
          <p:spPr>
            <a:xfrm>
              <a:off x="3125678" y="4092966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ysDash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ValueShape"/>
            <p:cNvSpPr/>
            <p:nvPr/>
          </p:nvSpPr>
          <p:spPr>
            <a:xfrm>
              <a:off x="3594058" y="4092966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ysDash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ValueShape"/>
            <p:cNvSpPr/>
            <p:nvPr/>
          </p:nvSpPr>
          <p:spPr>
            <a:xfrm>
              <a:off x="4062438" y="4092966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ysDash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ValueShape"/>
            <p:cNvSpPr/>
            <p:nvPr/>
          </p:nvSpPr>
          <p:spPr>
            <a:xfrm>
              <a:off x="4530818" y="4092966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ysDash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ValueShape"/>
            <p:cNvSpPr/>
            <p:nvPr/>
          </p:nvSpPr>
          <p:spPr>
            <a:xfrm>
              <a:off x="4999198" y="4092966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ysDash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ValueShape"/>
            <p:cNvSpPr/>
            <p:nvPr/>
          </p:nvSpPr>
          <p:spPr>
            <a:xfrm>
              <a:off x="5467578" y="4092966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ysDash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ValueShape"/>
            <p:cNvSpPr/>
            <p:nvPr/>
          </p:nvSpPr>
          <p:spPr>
            <a:xfrm>
              <a:off x="5935955" y="4092966"/>
              <a:ext cx="285177" cy="645016"/>
            </a:xfrm>
            <a:custGeom>
              <a:avLst/>
              <a:gdLst>
                <a:gd name="connsiteX0" fmla="*/ 30544 w 138113"/>
                <a:gd name="connsiteY0" fmla="*/ 76200 h 336550"/>
                <a:gd name="connsiteX1" fmla="*/ 102257 w 138113"/>
                <a:gd name="connsiteY1" fmla="*/ 76200 h 336550"/>
                <a:gd name="connsiteX2" fmla="*/ 116865 w 138113"/>
                <a:gd name="connsiteY2" fmla="*/ 78830 h 336550"/>
                <a:gd name="connsiteX3" fmla="*/ 128817 w 138113"/>
                <a:gd name="connsiteY3" fmla="*/ 86719 h 336550"/>
                <a:gd name="connsiteX4" fmla="*/ 135457 w 138113"/>
                <a:gd name="connsiteY4" fmla="*/ 98553 h 336550"/>
                <a:gd name="connsiteX5" fmla="*/ 138113 w 138113"/>
                <a:gd name="connsiteY5" fmla="*/ 111702 h 336550"/>
                <a:gd name="connsiteX6" fmla="*/ 138113 w 138113"/>
                <a:gd name="connsiteY6" fmla="*/ 206375 h 336550"/>
                <a:gd name="connsiteX7" fmla="*/ 135457 w 138113"/>
                <a:gd name="connsiteY7" fmla="*/ 214264 h 336550"/>
                <a:gd name="connsiteX8" fmla="*/ 127489 w 138113"/>
                <a:gd name="connsiteY8" fmla="*/ 216894 h 336550"/>
                <a:gd name="connsiteX9" fmla="*/ 120849 w 138113"/>
                <a:gd name="connsiteY9" fmla="*/ 214264 h 336550"/>
                <a:gd name="connsiteX10" fmla="*/ 118193 w 138113"/>
                <a:gd name="connsiteY10" fmla="*/ 206375 h 336550"/>
                <a:gd name="connsiteX11" fmla="*/ 118193 w 138113"/>
                <a:gd name="connsiteY11" fmla="*/ 116962 h 336550"/>
                <a:gd name="connsiteX12" fmla="*/ 115537 w 138113"/>
                <a:gd name="connsiteY12" fmla="*/ 114332 h 336550"/>
                <a:gd name="connsiteX13" fmla="*/ 111553 w 138113"/>
                <a:gd name="connsiteY13" fmla="*/ 113017 h 336550"/>
                <a:gd name="connsiteX14" fmla="*/ 107569 w 138113"/>
                <a:gd name="connsiteY14" fmla="*/ 114332 h 336550"/>
                <a:gd name="connsiteX15" fmla="*/ 106241 w 138113"/>
                <a:gd name="connsiteY15" fmla="*/ 116962 h 336550"/>
                <a:gd name="connsiteX16" fmla="*/ 106241 w 138113"/>
                <a:gd name="connsiteY16" fmla="*/ 322086 h 336550"/>
                <a:gd name="connsiteX17" fmla="*/ 100929 w 138113"/>
                <a:gd name="connsiteY17" fmla="*/ 332605 h 336550"/>
                <a:gd name="connsiteX18" fmla="*/ 90305 w 138113"/>
                <a:gd name="connsiteY18" fmla="*/ 336550 h 336550"/>
                <a:gd name="connsiteX19" fmla="*/ 79681 w 138113"/>
                <a:gd name="connsiteY19" fmla="*/ 332605 h 336550"/>
                <a:gd name="connsiteX20" fmla="*/ 75697 w 138113"/>
                <a:gd name="connsiteY20" fmla="*/ 322086 h 336550"/>
                <a:gd name="connsiteX21" fmla="*/ 75697 w 138113"/>
                <a:gd name="connsiteY21" fmla="*/ 195856 h 336550"/>
                <a:gd name="connsiteX22" fmla="*/ 73041 w 138113"/>
                <a:gd name="connsiteY22" fmla="*/ 191911 h 336550"/>
                <a:gd name="connsiteX23" fmla="*/ 69057 w 138113"/>
                <a:gd name="connsiteY23" fmla="*/ 190596 h 336550"/>
                <a:gd name="connsiteX24" fmla="*/ 65073 w 138113"/>
                <a:gd name="connsiteY24" fmla="*/ 191911 h 336550"/>
                <a:gd name="connsiteX25" fmla="*/ 62417 w 138113"/>
                <a:gd name="connsiteY25" fmla="*/ 195856 h 336550"/>
                <a:gd name="connsiteX26" fmla="*/ 62417 w 138113"/>
                <a:gd name="connsiteY26" fmla="*/ 241877 h 336550"/>
                <a:gd name="connsiteX27" fmla="*/ 62417 w 138113"/>
                <a:gd name="connsiteY27" fmla="*/ 322086 h 336550"/>
                <a:gd name="connsiteX28" fmla="*/ 57105 w 138113"/>
                <a:gd name="connsiteY28" fmla="*/ 332605 h 336550"/>
                <a:gd name="connsiteX29" fmla="*/ 46480 w 138113"/>
                <a:gd name="connsiteY29" fmla="*/ 336550 h 336550"/>
                <a:gd name="connsiteX30" fmla="*/ 35856 w 138113"/>
                <a:gd name="connsiteY30" fmla="*/ 332605 h 336550"/>
                <a:gd name="connsiteX31" fmla="*/ 31872 w 138113"/>
                <a:gd name="connsiteY31" fmla="*/ 322086 h 336550"/>
                <a:gd name="connsiteX32" fmla="*/ 31872 w 138113"/>
                <a:gd name="connsiteY32" fmla="*/ 116962 h 336550"/>
                <a:gd name="connsiteX33" fmla="*/ 29216 w 138113"/>
                <a:gd name="connsiteY33" fmla="*/ 114332 h 336550"/>
                <a:gd name="connsiteX34" fmla="*/ 26560 w 138113"/>
                <a:gd name="connsiteY34" fmla="*/ 113017 h 336550"/>
                <a:gd name="connsiteX35" fmla="*/ 22576 w 138113"/>
                <a:gd name="connsiteY35" fmla="*/ 114332 h 336550"/>
                <a:gd name="connsiteX36" fmla="*/ 19920 w 138113"/>
                <a:gd name="connsiteY36" fmla="*/ 116962 h 336550"/>
                <a:gd name="connsiteX37" fmla="*/ 19920 w 138113"/>
                <a:gd name="connsiteY37" fmla="*/ 206375 h 336550"/>
                <a:gd name="connsiteX38" fmla="*/ 17264 w 138113"/>
                <a:gd name="connsiteY38" fmla="*/ 214264 h 336550"/>
                <a:gd name="connsiteX39" fmla="*/ 10624 w 138113"/>
                <a:gd name="connsiteY39" fmla="*/ 216894 h 336550"/>
                <a:gd name="connsiteX40" fmla="*/ 2656 w 138113"/>
                <a:gd name="connsiteY40" fmla="*/ 214264 h 336550"/>
                <a:gd name="connsiteX41" fmla="*/ 0 w 138113"/>
                <a:gd name="connsiteY41" fmla="*/ 206375 h 336550"/>
                <a:gd name="connsiteX42" fmla="*/ 0 w 138113"/>
                <a:gd name="connsiteY42" fmla="*/ 111702 h 336550"/>
                <a:gd name="connsiteX43" fmla="*/ 1328 w 138113"/>
                <a:gd name="connsiteY43" fmla="*/ 98553 h 336550"/>
                <a:gd name="connsiteX44" fmla="*/ 7968 w 138113"/>
                <a:gd name="connsiteY44" fmla="*/ 86719 h 336550"/>
                <a:gd name="connsiteX45" fmla="*/ 17264 w 138113"/>
                <a:gd name="connsiteY45" fmla="*/ 78830 h 336550"/>
                <a:gd name="connsiteX46" fmla="*/ 30544 w 138113"/>
                <a:gd name="connsiteY46" fmla="*/ 76200 h 336550"/>
                <a:gd name="connsiteX47" fmla="*/ 69057 w 138113"/>
                <a:gd name="connsiteY47" fmla="*/ 0 h 336550"/>
                <a:gd name="connsiteX48" fmla="*/ 92489 w 138113"/>
                <a:gd name="connsiteY48" fmla="*/ 9335 h 336550"/>
                <a:gd name="connsiteX49" fmla="*/ 101601 w 138113"/>
                <a:gd name="connsiteY49" fmla="*/ 33338 h 336550"/>
                <a:gd name="connsiteX50" fmla="*/ 98998 w 138113"/>
                <a:gd name="connsiteY50" fmla="*/ 46673 h 336550"/>
                <a:gd name="connsiteX51" fmla="*/ 92489 w 138113"/>
                <a:gd name="connsiteY51" fmla="*/ 57341 h 336550"/>
                <a:gd name="connsiteX52" fmla="*/ 82075 w 138113"/>
                <a:gd name="connsiteY52" fmla="*/ 64008 h 336550"/>
                <a:gd name="connsiteX53" fmla="*/ 69057 w 138113"/>
                <a:gd name="connsiteY53" fmla="*/ 66675 h 336550"/>
                <a:gd name="connsiteX54" fmla="*/ 56040 w 138113"/>
                <a:gd name="connsiteY54" fmla="*/ 64008 h 336550"/>
                <a:gd name="connsiteX55" fmla="*/ 45625 w 138113"/>
                <a:gd name="connsiteY55" fmla="*/ 57341 h 336550"/>
                <a:gd name="connsiteX56" fmla="*/ 39117 w 138113"/>
                <a:gd name="connsiteY56" fmla="*/ 46673 h 336550"/>
                <a:gd name="connsiteX57" fmla="*/ 36513 w 138113"/>
                <a:gd name="connsiteY57" fmla="*/ 33338 h 336550"/>
                <a:gd name="connsiteX58" fmla="*/ 39117 w 138113"/>
                <a:gd name="connsiteY58" fmla="*/ 20003 h 336550"/>
                <a:gd name="connsiteX59" fmla="*/ 45625 w 138113"/>
                <a:gd name="connsiteY59" fmla="*/ 9335 h 336550"/>
                <a:gd name="connsiteX60" fmla="*/ 56040 w 138113"/>
                <a:gd name="connsiteY60" fmla="*/ 2667 h 336550"/>
                <a:gd name="connsiteX61" fmla="*/ 69057 w 138113"/>
                <a:gd name="connsiteY6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38113" h="336550">
                  <a:moveTo>
                    <a:pt x="30544" y="76200"/>
                  </a:moveTo>
                  <a:lnTo>
                    <a:pt x="102257" y="76200"/>
                  </a:lnTo>
                  <a:cubicBezTo>
                    <a:pt x="107569" y="76200"/>
                    <a:pt x="112881" y="77515"/>
                    <a:pt x="116865" y="78830"/>
                  </a:cubicBezTo>
                  <a:cubicBezTo>
                    <a:pt x="122177" y="81460"/>
                    <a:pt x="124833" y="84089"/>
                    <a:pt x="128817" y="86719"/>
                  </a:cubicBezTo>
                  <a:cubicBezTo>
                    <a:pt x="131473" y="90664"/>
                    <a:pt x="134129" y="94609"/>
                    <a:pt x="135457" y="98553"/>
                  </a:cubicBezTo>
                  <a:cubicBezTo>
                    <a:pt x="136785" y="102498"/>
                    <a:pt x="138113" y="106443"/>
                    <a:pt x="138113" y="111702"/>
                  </a:cubicBezTo>
                  <a:cubicBezTo>
                    <a:pt x="138113" y="206375"/>
                    <a:pt x="138113" y="206375"/>
                    <a:pt x="138113" y="206375"/>
                  </a:cubicBezTo>
                  <a:cubicBezTo>
                    <a:pt x="138113" y="209005"/>
                    <a:pt x="136785" y="211635"/>
                    <a:pt x="135457" y="214264"/>
                  </a:cubicBezTo>
                  <a:cubicBezTo>
                    <a:pt x="132801" y="215579"/>
                    <a:pt x="130145" y="216894"/>
                    <a:pt x="127489" y="216894"/>
                  </a:cubicBezTo>
                  <a:cubicBezTo>
                    <a:pt x="124833" y="216894"/>
                    <a:pt x="123505" y="215579"/>
                    <a:pt x="120849" y="214264"/>
                  </a:cubicBezTo>
                  <a:cubicBezTo>
                    <a:pt x="118193" y="211635"/>
                    <a:pt x="118193" y="209005"/>
                    <a:pt x="118193" y="206375"/>
                  </a:cubicBezTo>
                  <a:cubicBezTo>
                    <a:pt x="118193" y="116962"/>
                    <a:pt x="118193" y="116962"/>
                    <a:pt x="118193" y="116962"/>
                  </a:cubicBezTo>
                  <a:cubicBezTo>
                    <a:pt x="118193" y="115647"/>
                    <a:pt x="116865" y="114332"/>
                    <a:pt x="115537" y="114332"/>
                  </a:cubicBezTo>
                  <a:cubicBezTo>
                    <a:pt x="114209" y="114332"/>
                    <a:pt x="112881" y="113017"/>
                    <a:pt x="111553" y="113017"/>
                  </a:cubicBezTo>
                  <a:cubicBezTo>
                    <a:pt x="110225" y="113017"/>
                    <a:pt x="110225" y="114332"/>
                    <a:pt x="107569" y="114332"/>
                  </a:cubicBezTo>
                  <a:cubicBezTo>
                    <a:pt x="106241" y="114332"/>
                    <a:pt x="106241" y="115647"/>
                    <a:pt x="106241" y="116962"/>
                  </a:cubicBezTo>
                  <a:cubicBezTo>
                    <a:pt x="106241" y="322086"/>
                    <a:pt x="106241" y="322086"/>
                    <a:pt x="106241" y="322086"/>
                  </a:cubicBezTo>
                  <a:cubicBezTo>
                    <a:pt x="106241" y="326031"/>
                    <a:pt x="104913" y="329976"/>
                    <a:pt x="100929" y="332605"/>
                  </a:cubicBezTo>
                  <a:cubicBezTo>
                    <a:pt x="98273" y="335235"/>
                    <a:pt x="95617" y="336550"/>
                    <a:pt x="90305" y="336550"/>
                  </a:cubicBezTo>
                  <a:cubicBezTo>
                    <a:pt x="86321" y="336550"/>
                    <a:pt x="83665" y="335235"/>
                    <a:pt x="79681" y="332605"/>
                  </a:cubicBezTo>
                  <a:cubicBezTo>
                    <a:pt x="77025" y="328661"/>
                    <a:pt x="75697" y="326031"/>
                    <a:pt x="75697" y="322086"/>
                  </a:cubicBezTo>
                  <a:cubicBezTo>
                    <a:pt x="75697" y="195856"/>
                    <a:pt x="75697" y="195856"/>
                    <a:pt x="75697" y="195856"/>
                  </a:cubicBezTo>
                  <a:cubicBezTo>
                    <a:pt x="75697" y="194541"/>
                    <a:pt x="74369" y="193226"/>
                    <a:pt x="73041" y="191911"/>
                  </a:cubicBezTo>
                  <a:cubicBezTo>
                    <a:pt x="71713" y="191911"/>
                    <a:pt x="70385" y="190596"/>
                    <a:pt x="69057" y="190596"/>
                  </a:cubicBezTo>
                  <a:cubicBezTo>
                    <a:pt x="69057" y="190596"/>
                    <a:pt x="66401" y="191911"/>
                    <a:pt x="65073" y="191911"/>
                  </a:cubicBezTo>
                  <a:cubicBezTo>
                    <a:pt x="62417" y="193226"/>
                    <a:pt x="62417" y="194541"/>
                    <a:pt x="62417" y="195856"/>
                  </a:cubicBezTo>
                  <a:cubicBezTo>
                    <a:pt x="62417" y="241877"/>
                    <a:pt x="62417" y="241877"/>
                    <a:pt x="62417" y="241877"/>
                  </a:cubicBezTo>
                  <a:cubicBezTo>
                    <a:pt x="62417" y="322086"/>
                    <a:pt x="62417" y="322086"/>
                    <a:pt x="62417" y="322086"/>
                  </a:cubicBezTo>
                  <a:cubicBezTo>
                    <a:pt x="62417" y="326031"/>
                    <a:pt x="61089" y="328661"/>
                    <a:pt x="57105" y="332605"/>
                  </a:cubicBezTo>
                  <a:cubicBezTo>
                    <a:pt x="54449" y="335235"/>
                    <a:pt x="50464" y="336550"/>
                    <a:pt x="46480" y="336550"/>
                  </a:cubicBezTo>
                  <a:cubicBezTo>
                    <a:pt x="42496" y="336550"/>
                    <a:pt x="38512" y="335235"/>
                    <a:pt x="35856" y="332605"/>
                  </a:cubicBezTo>
                  <a:cubicBezTo>
                    <a:pt x="33200" y="329976"/>
                    <a:pt x="31872" y="326031"/>
                    <a:pt x="31872" y="322086"/>
                  </a:cubicBezTo>
                  <a:cubicBezTo>
                    <a:pt x="31872" y="116962"/>
                    <a:pt x="31872" y="116962"/>
                    <a:pt x="31872" y="116962"/>
                  </a:cubicBezTo>
                  <a:cubicBezTo>
                    <a:pt x="31872" y="115647"/>
                    <a:pt x="30544" y="114332"/>
                    <a:pt x="29216" y="114332"/>
                  </a:cubicBezTo>
                  <a:cubicBezTo>
                    <a:pt x="27888" y="114332"/>
                    <a:pt x="26560" y="113017"/>
                    <a:pt x="26560" y="113017"/>
                  </a:cubicBezTo>
                  <a:cubicBezTo>
                    <a:pt x="25232" y="113017"/>
                    <a:pt x="23904" y="114332"/>
                    <a:pt x="22576" y="114332"/>
                  </a:cubicBezTo>
                  <a:cubicBezTo>
                    <a:pt x="21248" y="114332"/>
                    <a:pt x="19920" y="115647"/>
                    <a:pt x="19920" y="116962"/>
                  </a:cubicBezTo>
                  <a:cubicBezTo>
                    <a:pt x="19920" y="206375"/>
                    <a:pt x="19920" y="206375"/>
                    <a:pt x="19920" y="206375"/>
                  </a:cubicBezTo>
                  <a:cubicBezTo>
                    <a:pt x="19920" y="209005"/>
                    <a:pt x="19920" y="211635"/>
                    <a:pt x="17264" y="214264"/>
                  </a:cubicBezTo>
                  <a:cubicBezTo>
                    <a:pt x="14608" y="215579"/>
                    <a:pt x="13280" y="216894"/>
                    <a:pt x="10624" y="216894"/>
                  </a:cubicBezTo>
                  <a:cubicBezTo>
                    <a:pt x="7968" y="216894"/>
                    <a:pt x="5312" y="215579"/>
                    <a:pt x="2656" y="214264"/>
                  </a:cubicBezTo>
                  <a:cubicBezTo>
                    <a:pt x="1328" y="211635"/>
                    <a:pt x="0" y="209005"/>
                    <a:pt x="0" y="206375"/>
                  </a:cubicBezTo>
                  <a:cubicBezTo>
                    <a:pt x="0" y="111702"/>
                    <a:pt x="0" y="111702"/>
                    <a:pt x="0" y="111702"/>
                  </a:cubicBezTo>
                  <a:cubicBezTo>
                    <a:pt x="0" y="106443"/>
                    <a:pt x="0" y="102498"/>
                    <a:pt x="1328" y="98553"/>
                  </a:cubicBezTo>
                  <a:cubicBezTo>
                    <a:pt x="2656" y="94609"/>
                    <a:pt x="5312" y="90664"/>
                    <a:pt x="7968" y="86719"/>
                  </a:cubicBezTo>
                  <a:cubicBezTo>
                    <a:pt x="9296" y="84089"/>
                    <a:pt x="13280" y="81460"/>
                    <a:pt x="17264" y="78830"/>
                  </a:cubicBezTo>
                  <a:cubicBezTo>
                    <a:pt x="19920" y="77515"/>
                    <a:pt x="25232" y="76200"/>
                    <a:pt x="30544" y="76200"/>
                  </a:cubicBezTo>
                  <a:close/>
                  <a:moveTo>
                    <a:pt x="69057" y="0"/>
                  </a:moveTo>
                  <a:cubicBezTo>
                    <a:pt x="78169" y="0"/>
                    <a:pt x="85980" y="2667"/>
                    <a:pt x="92489" y="9335"/>
                  </a:cubicBezTo>
                  <a:cubicBezTo>
                    <a:pt x="98998" y="16002"/>
                    <a:pt x="101601" y="24003"/>
                    <a:pt x="101601" y="33338"/>
                  </a:cubicBezTo>
                  <a:cubicBezTo>
                    <a:pt x="101601" y="38672"/>
                    <a:pt x="101601" y="42672"/>
                    <a:pt x="98998" y="46673"/>
                  </a:cubicBezTo>
                  <a:cubicBezTo>
                    <a:pt x="97696" y="50673"/>
                    <a:pt x="95092" y="54674"/>
                    <a:pt x="92489" y="57341"/>
                  </a:cubicBezTo>
                  <a:cubicBezTo>
                    <a:pt x="89885" y="60008"/>
                    <a:pt x="85980" y="62675"/>
                    <a:pt x="82075" y="64008"/>
                  </a:cubicBezTo>
                  <a:cubicBezTo>
                    <a:pt x="78169" y="66675"/>
                    <a:pt x="72962" y="66675"/>
                    <a:pt x="69057" y="66675"/>
                  </a:cubicBezTo>
                  <a:cubicBezTo>
                    <a:pt x="63850" y="66675"/>
                    <a:pt x="59945" y="66675"/>
                    <a:pt x="56040" y="64008"/>
                  </a:cubicBezTo>
                  <a:cubicBezTo>
                    <a:pt x="52134" y="62675"/>
                    <a:pt x="48229" y="60008"/>
                    <a:pt x="45625" y="57341"/>
                  </a:cubicBezTo>
                  <a:cubicBezTo>
                    <a:pt x="43022" y="54674"/>
                    <a:pt x="40418" y="50673"/>
                    <a:pt x="39117" y="46673"/>
                  </a:cubicBezTo>
                  <a:cubicBezTo>
                    <a:pt x="37815" y="42672"/>
                    <a:pt x="36513" y="38672"/>
                    <a:pt x="36513" y="33338"/>
                  </a:cubicBezTo>
                  <a:cubicBezTo>
                    <a:pt x="36513" y="29337"/>
                    <a:pt x="37815" y="25337"/>
                    <a:pt x="39117" y="20003"/>
                  </a:cubicBezTo>
                  <a:cubicBezTo>
                    <a:pt x="40418" y="16002"/>
                    <a:pt x="43022" y="13335"/>
                    <a:pt x="45625" y="9335"/>
                  </a:cubicBezTo>
                  <a:cubicBezTo>
                    <a:pt x="48229" y="6668"/>
                    <a:pt x="52134" y="4001"/>
                    <a:pt x="56040" y="2667"/>
                  </a:cubicBezTo>
                  <a:cubicBezTo>
                    <a:pt x="59945" y="1334"/>
                    <a:pt x="63850" y="0"/>
                    <a:pt x="69057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ysDash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矩形 166"/>
          <p:cNvSpPr>
            <a:spLocks noChangeArrowheads="1"/>
          </p:cNvSpPr>
          <p:nvPr/>
        </p:nvSpPr>
        <p:spPr bwMode="auto">
          <a:xfrm>
            <a:off x="548426" y="823452"/>
            <a:ext cx="107988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未来，所有的企业都是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企业</a:t>
            </a: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，以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为核心的数字化转型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之</a:t>
            </a: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路是发展方向</a:t>
            </a:r>
            <a:endParaRPr lang="en-US" altLang="zh-CN" sz="24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2" name="标题 1"/>
          <p:cNvSpPr txBox="1"/>
          <p:nvPr/>
        </p:nvSpPr>
        <p:spPr bwMode="auto">
          <a:xfrm>
            <a:off x="427766" y="135898"/>
            <a:ext cx="9788081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低代码技术是大势所趋，是实现企业数字化转型必由之路</a:t>
            </a:r>
            <a:endParaRPr sz="2800" dirty="0" smtClean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14748" y="4832729"/>
            <a:ext cx="5673964" cy="1555406"/>
            <a:chOff x="493677" y="4554539"/>
            <a:chExt cx="5673964" cy="1555406"/>
          </a:xfrm>
        </p:grpSpPr>
        <p:sp>
          <p:nvSpPr>
            <p:cNvPr id="64" name="文本框 63"/>
            <p:cNvSpPr txBox="1"/>
            <p:nvPr/>
          </p:nvSpPr>
          <p:spPr bwMode="auto">
            <a:xfrm>
              <a:off x="493677" y="4554539"/>
              <a:ext cx="5632803" cy="1555406"/>
            </a:xfrm>
            <a:prstGeom prst="flowChartAlternateProcess">
              <a:avLst/>
            </a:prstGeom>
            <a:gradFill rotWithShape="1">
              <a:gsLst>
                <a:gs pos="43000">
                  <a:srgbClr val="00B0F0">
                    <a:lumMod val="98000"/>
                    <a:alpha val="14000"/>
                  </a:srgbClr>
                </a:gs>
                <a:gs pos="100000">
                  <a:srgbClr val="00B0F0">
                    <a:alpha val="8000"/>
                    <a:lumMod val="93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gradFill>
                <a:gsLst>
                  <a:gs pos="5000">
                    <a:srgbClr val="00B0F0">
                      <a:alpha val="23000"/>
                    </a:srgbClr>
                  </a:gs>
                  <a:gs pos="61000">
                    <a:srgbClr val="00B0F0">
                      <a:alpha val="22000"/>
                    </a:srgbClr>
                  </a:gs>
                  <a:gs pos="37000">
                    <a:srgbClr val="00B0F0">
                      <a:alpha val="52000"/>
                    </a:srgbClr>
                  </a:gs>
                  <a:gs pos="100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txBody>
            <a:bodyPr vert="horz" wrap="square" numCol="1" spcCol="0" rtlCol="0" fromWordArt="0" anchor="t" anchorCtr="0" forceAA="0" compatLnSpc="0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0070C0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lvl="0" algn="ctr">
                <a:lnSpc>
                  <a:spcPct val="100000"/>
                </a:lnSpc>
                <a:buFontTx/>
                <a:buNone/>
              </a:pPr>
              <a:endParaRPr lang="zh-CN" altLang="zh-CN" sz="160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  <p:sp>
          <p:nvSpPr>
            <p:cNvPr id="65" name="TextBox 21"/>
            <p:cNvSpPr txBox="1"/>
            <p:nvPr/>
          </p:nvSpPr>
          <p:spPr>
            <a:xfrm>
              <a:off x="648368" y="4778244"/>
              <a:ext cx="5519273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>
                <a:lnSpc>
                  <a:spcPct val="100000"/>
                </a:lnSpc>
                <a:buFontTx/>
                <a:buNone/>
              </a:pPr>
              <a:r>
                <a:rPr lang="en-US" altLang="zh-CN" sz="2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2020</a:t>
              </a:r>
              <a:r>
                <a:rPr lang="zh-CN" altLang="en-US" sz="2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年</a:t>
              </a:r>
              <a:r>
                <a:rPr lang="en-US" altLang="zh-CN" sz="2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8</a:t>
              </a:r>
              <a:r>
                <a:rPr lang="zh-CN" altLang="en-US" sz="2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月</a:t>
              </a:r>
              <a:r>
                <a:rPr lang="en-US" altLang="zh-CN" sz="2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29</a:t>
              </a:r>
              <a:r>
                <a:rPr lang="zh-CN" altLang="en-US" sz="24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日</a:t>
              </a:r>
              <a:endParaRPr lang="en-US" altLang="zh-CN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  <a:p>
              <a:pPr lvl="0">
                <a:lnSpc>
                  <a:spcPct val="100000"/>
                </a:lnSpc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用友</a:t>
              </a:r>
              <a:r>
                <a:rPr lang="zh-CN" altLang="en-US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发布 </a:t>
              </a:r>
              <a:r>
                <a:rPr lang="en-US" altLang="zh-CN" sz="2400" dirty="0" err="1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YonBuilder</a:t>
              </a:r>
              <a:r>
                <a:rPr lang="en-US" altLang="zh-CN" sz="24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 </a:t>
              </a:r>
              <a:r>
                <a:rPr lang="zh-CN" altLang="en-US" sz="24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低</a:t>
              </a:r>
              <a:r>
                <a:rPr lang="zh-CN" altLang="en-US" sz="2400" dirty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  <a:sym typeface="+mn-ea"/>
                </a:rPr>
                <a:t>代码开发平台</a:t>
              </a:r>
              <a:endParaRPr lang="en-US" altLang="zh-CN" sz="24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endParaRPr>
            </a:p>
          </p:txBody>
        </p:sp>
      </p:grpSp>
      <p:sp>
        <p:nvSpPr>
          <p:cNvPr id="66" name="文本框 65"/>
          <p:cNvSpPr txBox="1"/>
          <p:nvPr/>
        </p:nvSpPr>
        <p:spPr bwMode="auto">
          <a:xfrm>
            <a:off x="6230010" y="4832729"/>
            <a:ext cx="5828655" cy="1555406"/>
          </a:xfrm>
          <a:prstGeom prst="flowChartAlternateProcess">
            <a:avLst/>
          </a:prstGeom>
          <a:gradFill rotWithShape="1">
            <a:gsLst>
              <a:gs pos="43000">
                <a:srgbClr val="00B0F0">
                  <a:lumMod val="98000"/>
                  <a:alpha val="14000"/>
                </a:srgbClr>
              </a:gs>
              <a:gs pos="100000">
                <a:srgbClr val="00B0F0">
                  <a:alpha val="8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5000">
                  <a:srgbClr val="00B0F0">
                    <a:alpha val="23000"/>
                  </a:srgbClr>
                </a:gs>
                <a:gs pos="61000">
                  <a:srgbClr val="00B0F0">
                    <a:alpha val="22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vert="horz" wrap="square" numCol="1" spcCol="0" rtlCol="0" fromWordArt="0" anchor="t" anchorCtr="0" forceAA="0" compatLnSpc="0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buNone/>
            </a:pPr>
            <a:endParaRPr lang="en-US" altLang="zh-CN" sz="24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67" name="TextBox 21"/>
          <p:cNvSpPr txBox="1"/>
          <p:nvPr/>
        </p:nvSpPr>
        <p:spPr>
          <a:xfrm>
            <a:off x="6398094" y="5056434"/>
            <a:ext cx="5519273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2021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年</a:t>
            </a:r>
            <a:r>
              <a:rPr lang="en-US" altLang="zh-CN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1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月</a:t>
            </a:r>
            <a:r>
              <a:rPr lang="en-US" altLang="zh-CN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14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日</a:t>
            </a:r>
            <a:endParaRPr lang="en-US" altLang="zh-CN" sz="24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zh-CN" altLang="en-US" sz="28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阿里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钉钉发布会，提出“云钉一体” 战略，剑</a:t>
            </a: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指</a:t>
            </a:r>
            <a:r>
              <a:rPr lang="zh-CN" altLang="en-US" sz="2400" dirty="0" smtClean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低代码</a:t>
            </a:r>
            <a:endParaRPr lang="en-US" altLang="zh-CN" sz="240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88727" y="3713545"/>
            <a:ext cx="493757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  <a:buFontTx/>
              <a:buNone/>
            </a:pP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如何提升</a:t>
            </a:r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GS Cloud</a:t>
            </a: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产品的开发效率</a:t>
            </a:r>
            <a:endParaRPr lang="en-US" altLang="zh-CN" sz="2400" dirty="0" smtClean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  <a:p>
            <a:pPr lvl="0">
              <a:lnSpc>
                <a:spcPct val="100000"/>
              </a:lnSpc>
              <a:buFontTx/>
              <a:buNone/>
            </a:pP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实现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低代码快速开发</a:t>
            </a: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  <a:sym typeface="+mn-ea"/>
              </a:rPr>
              <a:t>？</a:t>
            </a:r>
            <a:endParaRPr lang="en-US" altLang="zh-CN" sz="2400" dirty="0">
              <a:solidFill>
                <a:schemeClr val="accent5">
                  <a:lumMod val="40000"/>
                  <a:lumOff val="60000"/>
                </a:schemeClr>
              </a:solidFill>
              <a:latin typeface="微软雅黑" panose="020B0502040204020203" pitchFamily="34" charset="-122"/>
              <a:ea typeface="微软雅黑" panose="020B0502040204020203" pitchFamily="34" charset="-122"/>
              <a:sym typeface="+mn-ea"/>
            </a:endParaRPr>
          </a:p>
        </p:txBody>
      </p:sp>
      <p:sp>
        <p:nvSpPr>
          <p:cNvPr id="8" name="下箭头 7"/>
          <p:cNvSpPr/>
          <p:nvPr/>
        </p:nvSpPr>
        <p:spPr>
          <a:xfrm rot="18952185">
            <a:off x="2988834" y="3542769"/>
            <a:ext cx="484632" cy="490016"/>
          </a:xfrm>
          <a:prstGeom prst="downArrow">
            <a:avLst/>
          </a:prstGeom>
          <a:gradFill rotWithShape="1">
            <a:gsLst>
              <a:gs pos="43000">
                <a:srgbClr val="00B0F0">
                  <a:lumMod val="98000"/>
                  <a:alpha val="14000"/>
                </a:srgbClr>
              </a:gs>
              <a:gs pos="100000">
                <a:srgbClr val="00B0F0">
                  <a:alpha val="8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txBody>
          <a:bodyPr vert="horz" wrap="square" numCol="1" spcCol="0" rtlCol="0" fromWordArt="0" anchor="t" anchorCtr="0" forceAA="0" compatLnSpc="0">
            <a:noAutofit/>
          </a:bodyPr>
          <a:lstStyle/>
          <a:p>
            <a:pPr algn="ctr">
              <a:spcBef>
                <a:spcPts val="1000"/>
              </a:spcBef>
            </a:pPr>
            <a:endParaRPr lang="zh-CN" altLang="en-US" sz="160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8" name="下箭头 67"/>
          <p:cNvSpPr/>
          <p:nvPr/>
        </p:nvSpPr>
        <p:spPr>
          <a:xfrm rot="13912534">
            <a:off x="2986638" y="4299534"/>
            <a:ext cx="484632" cy="490016"/>
          </a:xfrm>
          <a:prstGeom prst="downArrow">
            <a:avLst/>
          </a:prstGeom>
          <a:gradFill rotWithShape="1">
            <a:gsLst>
              <a:gs pos="43000">
                <a:srgbClr val="00B0F0">
                  <a:lumMod val="98000"/>
                  <a:alpha val="14000"/>
                </a:srgbClr>
              </a:gs>
              <a:gs pos="100000">
                <a:srgbClr val="00B0F0">
                  <a:alpha val="8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txBody>
          <a:bodyPr vert="horz" wrap="square" numCol="1" spcCol="0" rtlCol="0" fromWordArt="0" anchor="t" anchorCtr="0" forceAA="0" compatLnSpc="0">
            <a:noAutofit/>
          </a:bodyPr>
          <a:lstStyle/>
          <a:p>
            <a:pPr algn="ctr">
              <a:spcBef>
                <a:spcPts val="1000"/>
              </a:spcBef>
            </a:pPr>
            <a:endParaRPr lang="zh-CN" altLang="en-US" sz="160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9" name="下箭头 68"/>
          <p:cNvSpPr/>
          <p:nvPr/>
        </p:nvSpPr>
        <p:spPr>
          <a:xfrm rot="8541323">
            <a:off x="9235233" y="4276370"/>
            <a:ext cx="484632" cy="490016"/>
          </a:xfrm>
          <a:prstGeom prst="downArrow">
            <a:avLst/>
          </a:prstGeom>
          <a:gradFill rotWithShape="1">
            <a:gsLst>
              <a:gs pos="43000">
                <a:srgbClr val="00B0F0">
                  <a:lumMod val="98000"/>
                  <a:alpha val="14000"/>
                </a:srgbClr>
              </a:gs>
              <a:gs pos="100000">
                <a:srgbClr val="00B0F0">
                  <a:alpha val="8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txBody>
          <a:bodyPr vert="horz" wrap="square" numCol="1" spcCol="0" rtlCol="0" fromWordArt="0" anchor="t" anchorCtr="0" forceAA="0" compatLnSpc="0">
            <a:noAutofit/>
          </a:bodyPr>
          <a:lstStyle/>
          <a:p>
            <a:pPr algn="ctr">
              <a:spcBef>
                <a:spcPts val="1000"/>
              </a:spcBef>
            </a:pPr>
            <a:endParaRPr lang="zh-CN" altLang="en-US" sz="160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70" name="下箭头 69"/>
          <p:cNvSpPr/>
          <p:nvPr/>
        </p:nvSpPr>
        <p:spPr>
          <a:xfrm rot="3285061">
            <a:off x="9233656" y="3555105"/>
            <a:ext cx="484632" cy="490016"/>
          </a:xfrm>
          <a:prstGeom prst="downArrow">
            <a:avLst/>
          </a:prstGeom>
          <a:gradFill rotWithShape="1">
            <a:gsLst>
              <a:gs pos="43000">
                <a:srgbClr val="00B0F0">
                  <a:lumMod val="98000"/>
                  <a:alpha val="14000"/>
                </a:srgbClr>
              </a:gs>
              <a:gs pos="100000">
                <a:srgbClr val="00B0F0">
                  <a:alpha val="8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txBody>
          <a:bodyPr vert="horz" wrap="square" numCol="1" spcCol="0" rtlCol="0" fromWordArt="0" anchor="t" anchorCtr="0" forceAA="0" compatLnSpc="0">
            <a:noAutofit/>
          </a:bodyPr>
          <a:lstStyle/>
          <a:p>
            <a:pPr algn="ctr">
              <a:spcBef>
                <a:spcPts val="1000"/>
              </a:spcBef>
            </a:pPr>
            <a:endParaRPr lang="zh-CN" altLang="en-US" sz="160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81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8059" y="909775"/>
            <a:ext cx="11444911" cy="5514630"/>
            <a:chOff x="548059" y="909775"/>
            <a:chExt cx="11444911" cy="5514630"/>
          </a:xfrm>
        </p:grpSpPr>
        <p:sp>
          <p:nvSpPr>
            <p:cNvPr id="22" name="圆角矩形 21"/>
            <p:cNvSpPr/>
            <p:nvPr/>
          </p:nvSpPr>
          <p:spPr>
            <a:xfrm>
              <a:off x="2982003" y="914155"/>
              <a:ext cx="2329077" cy="424527"/>
            </a:xfrm>
            <a:prstGeom prst="roundRect">
              <a:avLst/>
            </a:prstGeom>
            <a:solidFill>
              <a:srgbClr val="816070"/>
            </a:solidFill>
            <a:ln>
              <a:noFill/>
            </a:ln>
            <a:effectLst>
              <a:outerShdw blurRad="152400" dist="152400" dir="5400000" sx="94000" sy="94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109" tIns="30555" rIns="61109" bIns="3055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 bwMode="auto">
            <a:xfrm>
              <a:off x="5968223" y="1135308"/>
              <a:ext cx="0" cy="18261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 bwMode="auto">
            <a:xfrm>
              <a:off x="5968223" y="3873927"/>
              <a:ext cx="0" cy="18261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椭圆 24"/>
            <p:cNvSpPr/>
            <p:nvPr/>
          </p:nvSpPr>
          <p:spPr bwMode="auto">
            <a:xfrm>
              <a:off x="5455447" y="2848077"/>
              <a:ext cx="1025553" cy="1025850"/>
            </a:xfrm>
            <a:prstGeom prst="ellipse">
              <a:avLst/>
            </a:prstGeom>
            <a:solidFill>
              <a:srgbClr val="B96C6D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38" tIns="45719" rIns="91438" bIns="45719" numCol="1" rtlCol="0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982003" y="909775"/>
              <a:ext cx="2342384" cy="369330"/>
            </a:xfrm>
            <a:prstGeom prst="rect">
              <a:avLst/>
            </a:prstGeom>
            <a:solidFill>
              <a:srgbClr val="5B5873"/>
            </a:solidFill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传统手工开发</a:t>
              </a:r>
            </a:p>
          </p:txBody>
        </p:sp>
        <p:sp>
          <p:nvSpPr>
            <p:cNvPr id="27" name="TextBox 28"/>
            <p:cNvSpPr txBox="1"/>
            <p:nvPr/>
          </p:nvSpPr>
          <p:spPr>
            <a:xfrm>
              <a:off x="832101" y="1359309"/>
              <a:ext cx="4579804" cy="40010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机器语言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/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汇编语言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/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高级编程语言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539289" y="921889"/>
              <a:ext cx="2329077" cy="424527"/>
            </a:xfrm>
            <a:prstGeom prst="roundRect">
              <a:avLst/>
            </a:prstGeom>
            <a:solidFill>
              <a:srgbClr val="9954CC"/>
            </a:solidFill>
            <a:ln>
              <a:noFill/>
            </a:ln>
            <a:effectLst>
              <a:outerShdw blurRad="152400" dist="152400" dir="5400000" sx="94000" sy="94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1109" tIns="30555" rIns="61109" bIns="30555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6540428" y="919567"/>
              <a:ext cx="2325500" cy="36933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低代码开发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24975" y="1365749"/>
              <a:ext cx="5467995" cy="400108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UBML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领域建模语言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\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其他低代码开发语言</a:t>
              </a: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607253" y="4925290"/>
              <a:ext cx="4801817" cy="331458"/>
            </a:xfrm>
            <a:prstGeom prst="rect">
              <a:avLst/>
            </a:prstGeom>
            <a:solidFill>
              <a:srgbClr val="00B0F0"/>
            </a:solidFill>
            <a:ln w="34925">
              <a:solidFill>
                <a:schemeClr val="bg1"/>
              </a:solidFill>
            </a:ln>
            <a:effectLst>
              <a:outerShdw blurRad="63500" dist="38100" dir="16500000" algn="tl" rotWithShape="0">
                <a:prstClr val="black">
                  <a:alpha val="22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2354" tIns="46177" rIns="92354" bIns="46177" spcCol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效率大幅提升</a:t>
              </a:r>
              <a:endPara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6607253" y="5342786"/>
              <a:ext cx="4790508" cy="331458"/>
            </a:xfrm>
            <a:prstGeom prst="rect">
              <a:avLst/>
            </a:prstGeom>
            <a:solidFill>
              <a:srgbClr val="0070C0"/>
            </a:solidFill>
            <a:ln w="34925">
              <a:solidFill>
                <a:schemeClr val="bg1"/>
              </a:solidFill>
            </a:ln>
            <a:effectLst>
              <a:outerShdw blurRad="63500" dist="38100" dir="16500000" algn="tl" rotWithShape="0">
                <a:prstClr val="black">
                  <a:alpha val="22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2354" tIns="46177" rIns="92354" bIns="46177" spcCol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软件质量大幅提高</a:t>
              </a: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6607253" y="5780593"/>
              <a:ext cx="4772213" cy="643812"/>
            </a:xfrm>
            <a:prstGeom prst="rect">
              <a:avLst/>
            </a:prstGeom>
            <a:solidFill>
              <a:srgbClr val="00B0F0"/>
            </a:solidFill>
            <a:ln w="34925">
              <a:solidFill>
                <a:schemeClr val="bg1"/>
              </a:solidFill>
            </a:ln>
            <a:effectLst>
              <a:outerShdw blurRad="63500" dist="38100" dir="16500000" algn="tl" rotWithShape="0">
                <a:prstClr val="black">
                  <a:alpha val="22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2354" tIns="46177" rIns="92354" bIns="46177" spcCol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个性化，灵活性</a:t>
              </a:r>
              <a:endPara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可动态扩展随时调整快速响应需求变化</a:t>
              </a:r>
            </a:p>
          </p:txBody>
        </p:sp>
        <p:sp>
          <p:nvSpPr>
            <p:cNvPr id="34" name="TextBox 38"/>
            <p:cNvSpPr txBox="1"/>
            <p:nvPr/>
          </p:nvSpPr>
          <p:spPr>
            <a:xfrm>
              <a:off x="5625244" y="3022488"/>
              <a:ext cx="742711" cy="74150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+mn-lt"/>
                </a:rPr>
                <a:t>VS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7255" y="1836255"/>
              <a:ext cx="4801816" cy="2496372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663" y="1792024"/>
              <a:ext cx="4772213" cy="2540722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 bwMode="auto">
            <a:xfrm>
              <a:off x="6607253" y="4503031"/>
              <a:ext cx="4801817" cy="331458"/>
            </a:xfrm>
            <a:prstGeom prst="rect">
              <a:avLst/>
            </a:prstGeom>
            <a:solidFill>
              <a:srgbClr val="0070C0"/>
            </a:solidFill>
            <a:ln w="34925">
              <a:solidFill>
                <a:schemeClr val="bg1"/>
              </a:solidFill>
            </a:ln>
            <a:effectLst>
              <a:outerShdw blurRad="63500" dist="38100" dir="16500000" algn="tl" rotWithShape="0">
                <a:prstClr val="black">
                  <a:alpha val="22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2354" tIns="46177" rIns="92354" bIns="46177" spcCol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使用门槛低，面向非专业人士</a:t>
              </a: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48059" y="4532301"/>
              <a:ext cx="4801817" cy="1892104"/>
              <a:chOff x="548059" y="4924187"/>
              <a:chExt cx="4801817" cy="1711858"/>
            </a:xfrm>
          </p:grpSpPr>
          <p:sp>
            <p:nvSpPr>
              <p:cNvPr id="39" name="矩形 38"/>
              <p:cNvSpPr/>
              <p:nvPr/>
            </p:nvSpPr>
            <p:spPr bwMode="auto">
              <a:xfrm>
                <a:off x="548059" y="5343999"/>
                <a:ext cx="4801817" cy="331458"/>
              </a:xfrm>
              <a:prstGeom prst="rect">
                <a:avLst/>
              </a:prstGeom>
              <a:solidFill>
                <a:srgbClr val="5B5873"/>
              </a:solidFill>
              <a:ln w="34925">
                <a:solidFill>
                  <a:schemeClr val="bg1"/>
                </a:solidFill>
              </a:ln>
              <a:effectLst>
                <a:outerShdw blurRad="63500" dist="38100" dir="165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92354" tIns="46177" rIns="92354" bIns="46177" spcCol="0" rtlCol="0" anchor="ctr"/>
              <a:lstStyle/>
              <a:p>
                <a:pPr lvl="0" algn="ctr">
                  <a:defRPr/>
                </a:pPr>
                <a:r>
                  <a:rPr lang="zh-CN" altLang="en-US" sz="2000" b="1" dirty="0">
                    <a:solidFill>
                      <a:prstClr val="white"/>
                    </a:solidFill>
                    <a:cs typeface="+mn-ea"/>
                    <a:sym typeface="+mn-lt"/>
                  </a:rPr>
                  <a:t>手工编码，工作量大，开发效率低</a:t>
                </a:r>
              </a:p>
            </p:txBody>
          </p:sp>
          <p:sp>
            <p:nvSpPr>
              <p:cNvPr id="40" name="矩形 39"/>
              <p:cNvSpPr/>
              <p:nvPr/>
            </p:nvSpPr>
            <p:spPr bwMode="auto">
              <a:xfrm>
                <a:off x="548059" y="5824293"/>
                <a:ext cx="4788512" cy="331458"/>
              </a:xfrm>
              <a:prstGeom prst="rect">
                <a:avLst/>
              </a:prstGeom>
              <a:solidFill>
                <a:srgbClr val="816070"/>
              </a:solidFill>
              <a:ln w="34925">
                <a:solidFill>
                  <a:schemeClr val="bg1"/>
                </a:solidFill>
              </a:ln>
              <a:effectLst>
                <a:outerShdw blurRad="63500" dist="38100" dir="165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92354" tIns="46177" rIns="92354" bIns="46177" spcCol="0" rtlCol="0" anchor="ctr"/>
              <a:lstStyle/>
              <a:p>
                <a:pPr lvl="0" algn="ctr">
                  <a:defRPr/>
                </a:pPr>
                <a:r>
                  <a:rPr lang="zh-CN" altLang="en-US" sz="2000" b="1" dirty="0">
                    <a:solidFill>
                      <a:prstClr val="white"/>
                    </a:solidFill>
                    <a:cs typeface="+mn-ea"/>
                    <a:sym typeface="+mn-lt"/>
                  </a:rPr>
                  <a:t>软件质量取决于开发人员水平</a:t>
                </a:r>
              </a:p>
            </p:txBody>
          </p:sp>
          <p:sp>
            <p:nvSpPr>
              <p:cNvPr id="42" name="矩形 41"/>
              <p:cNvSpPr/>
              <p:nvPr/>
            </p:nvSpPr>
            <p:spPr bwMode="auto">
              <a:xfrm>
                <a:off x="548059" y="4924187"/>
                <a:ext cx="4801817" cy="331458"/>
              </a:xfrm>
              <a:prstGeom prst="rect">
                <a:avLst/>
              </a:prstGeom>
              <a:solidFill>
                <a:srgbClr val="816070"/>
              </a:solidFill>
              <a:ln w="34925">
                <a:solidFill>
                  <a:schemeClr val="bg1"/>
                </a:solidFill>
              </a:ln>
              <a:effectLst>
                <a:outerShdw blurRad="63500" dist="38100" dir="165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92354" tIns="46177" rIns="92354" bIns="46177" spcCol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pitchFamily="34" charset="-122"/>
                    <a:cs typeface="+mn-ea"/>
                    <a:sym typeface="+mn-lt"/>
                  </a:rPr>
                  <a:t>门槛高，面向专业开发人员</a:t>
                </a:r>
              </a:p>
            </p:txBody>
          </p:sp>
          <p:sp>
            <p:nvSpPr>
              <p:cNvPr id="43" name="矩形 42"/>
              <p:cNvSpPr/>
              <p:nvPr/>
            </p:nvSpPr>
            <p:spPr bwMode="auto">
              <a:xfrm>
                <a:off x="548059" y="6304587"/>
                <a:ext cx="4801817" cy="331458"/>
              </a:xfrm>
              <a:prstGeom prst="rect">
                <a:avLst/>
              </a:prstGeom>
              <a:solidFill>
                <a:srgbClr val="5B5873"/>
              </a:solidFill>
              <a:ln w="34925">
                <a:solidFill>
                  <a:schemeClr val="bg1"/>
                </a:solidFill>
              </a:ln>
              <a:effectLst>
                <a:outerShdw blurRad="63500" dist="38100" dir="165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92354" tIns="46177" rIns="92354" bIns="46177" spcCol="0" rtlCol="0" anchor="ctr"/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prstClr val="white"/>
                    </a:solidFill>
                    <a:cs typeface="+mn-ea"/>
                    <a:sym typeface="+mn-lt"/>
                  </a:rPr>
                  <a:t>需求改动需要专业开发人员，响应周期长</a:t>
                </a:r>
              </a:p>
            </p:txBody>
          </p:sp>
        </p:grpSp>
      </p:grpSp>
      <p:sp>
        <p:nvSpPr>
          <p:cNvPr id="47" name="标题 1"/>
          <p:cNvSpPr txBox="1"/>
          <p:nvPr/>
        </p:nvSpPr>
        <p:spPr bwMode="auto">
          <a:xfrm>
            <a:off x="427766" y="135898"/>
            <a:ext cx="9788081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algn="l" eaLnBrk="1" hangingPunct="1"/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低代码开发给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ERP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产品带来的优势</a:t>
            </a:r>
            <a:endParaRPr sz="2800" dirty="0" smtClean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7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/>
          <p:cNvSpPr/>
          <p:nvPr/>
        </p:nvSpPr>
        <p:spPr>
          <a:xfrm>
            <a:off x="3868330" y="2738671"/>
            <a:ext cx="4429825" cy="2463849"/>
          </a:xfrm>
          <a:prstGeom prst="ellipse">
            <a:avLst/>
          </a:prstGeom>
          <a:solidFill>
            <a:schemeClr val="accent4">
              <a:lumMod val="20000"/>
              <a:lumOff val="80000"/>
              <a:alpha val="29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517942" y="1431396"/>
            <a:ext cx="9130603" cy="5078401"/>
          </a:xfrm>
          <a:prstGeom prst="ellipse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6656877" y="4497669"/>
            <a:ext cx="167771" cy="1677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402301" y="3139817"/>
            <a:ext cx="167771" cy="1677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938833" y="3665267"/>
            <a:ext cx="167771" cy="1677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>
            <a:stCxn id="37" idx="6"/>
            <a:endCxn id="62" idx="1"/>
          </p:cNvCxnSpPr>
          <p:nvPr/>
        </p:nvCxnSpPr>
        <p:spPr>
          <a:xfrm flipV="1">
            <a:off x="8106604" y="3749152"/>
            <a:ext cx="414325" cy="1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34" idx="4"/>
          </p:cNvCxnSpPr>
          <p:nvPr/>
        </p:nvCxnSpPr>
        <p:spPr>
          <a:xfrm rot="16200000" flipH="1">
            <a:off x="6531078" y="4875124"/>
            <a:ext cx="782535" cy="363165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44" idx="1"/>
            <a:endCxn id="36" idx="0"/>
          </p:cNvCxnSpPr>
          <p:nvPr/>
        </p:nvCxnSpPr>
        <p:spPr>
          <a:xfrm rot="10800000" flipV="1">
            <a:off x="5486187" y="2352699"/>
            <a:ext cx="137226" cy="787118"/>
          </a:xfrm>
          <a:prstGeom prst="bentConnector2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006087" y="4370187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BB379"/>
                </a:solidFill>
              </a:rPr>
              <a:t>U</a:t>
            </a:r>
            <a:r>
              <a:rPr lang="en-US" altLang="zh-CN" sz="2000" dirty="0" smtClean="0">
                <a:solidFill>
                  <a:schemeClr val="bg1"/>
                </a:solidFill>
              </a:rPr>
              <a:t>nified</a:t>
            </a:r>
          </a:p>
          <a:p>
            <a:r>
              <a:rPr lang="zh-CN" altLang="en-US" sz="2000" dirty="0">
                <a:solidFill>
                  <a:srgbClr val="FBB379"/>
                </a:solidFill>
              </a:rPr>
              <a:t>统一的</a:t>
            </a:r>
            <a:r>
              <a:rPr lang="zh-CN" altLang="en-US" sz="2000" dirty="0" smtClean="0">
                <a:solidFill>
                  <a:schemeClr val="bg1"/>
                </a:solidFill>
              </a:rPr>
              <a:t>、标准的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623413" y="1998756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31ACF4"/>
                </a:solidFill>
              </a:rPr>
              <a:t>B</a:t>
            </a:r>
            <a:r>
              <a:rPr lang="en-US" altLang="zh-CN" sz="2000" dirty="0" smtClean="0">
                <a:solidFill>
                  <a:schemeClr val="bg1"/>
                </a:solidFill>
              </a:rPr>
              <a:t>usiness</a:t>
            </a:r>
          </a:p>
          <a:p>
            <a:r>
              <a:rPr lang="zh-CN" altLang="en-US" sz="2000" dirty="0">
                <a:solidFill>
                  <a:srgbClr val="31ACF4"/>
                </a:solidFill>
              </a:rPr>
              <a:t>面向业务</a:t>
            </a:r>
            <a:r>
              <a:rPr lang="zh-CN" altLang="en-US" sz="2000" dirty="0" smtClean="0">
                <a:solidFill>
                  <a:schemeClr val="bg1"/>
                </a:solidFill>
              </a:rPr>
              <a:t>的、支撑构建业务应用的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520929" y="3087432"/>
            <a:ext cx="2646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31ACF4"/>
                </a:solidFill>
              </a:rPr>
              <a:t>L</a:t>
            </a:r>
            <a:r>
              <a:rPr lang="en-US" altLang="zh-CN" sz="2000" dirty="0" smtClean="0">
                <a:solidFill>
                  <a:schemeClr val="bg1"/>
                </a:solidFill>
              </a:rPr>
              <a:t>anguage</a:t>
            </a:r>
          </a:p>
          <a:p>
            <a:r>
              <a:rPr lang="zh-CN" altLang="en-US" sz="2000" dirty="0">
                <a:solidFill>
                  <a:srgbClr val="31ACF4"/>
                </a:solidFill>
              </a:rPr>
              <a:t>开发语言</a:t>
            </a:r>
            <a:r>
              <a:rPr lang="zh-CN" altLang="en-US" sz="2000" dirty="0" smtClean="0">
                <a:solidFill>
                  <a:schemeClr val="bg1"/>
                </a:solidFill>
              </a:rPr>
              <a:t>，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是低代码开发平台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的核心基础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284419" y="531562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8C46F"/>
                </a:solidFill>
              </a:rPr>
              <a:t>M</a:t>
            </a:r>
            <a:r>
              <a:rPr lang="en-US" altLang="zh-CN" sz="2000" dirty="0" smtClean="0">
                <a:solidFill>
                  <a:schemeClr val="bg1"/>
                </a:solidFill>
              </a:rPr>
              <a:t>odeling</a:t>
            </a:r>
          </a:p>
          <a:p>
            <a:r>
              <a:rPr lang="zh-CN" altLang="en-US" sz="2000" dirty="0">
                <a:solidFill>
                  <a:srgbClr val="FBB379"/>
                </a:solidFill>
              </a:rPr>
              <a:t>建模</a:t>
            </a:r>
            <a:r>
              <a:rPr lang="zh-CN" altLang="en-US" sz="2000" dirty="0" smtClean="0">
                <a:solidFill>
                  <a:schemeClr val="bg1"/>
                </a:solidFill>
              </a:rPr>
              <a:t>，基于模型的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pic>
        <p:nvPicPr>
          <p:cNvPr id="64" name="图片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45" y="3414705"/>
            <a:ext cx="4128736" cy="104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椭圆 64"/>
          <p:cNvSpPr/>
          <p:nvPr/>
        </p:nvSpPr>
        <p:spPr>
          <a:xfrm>
            <a:off x="4390375" y="4497669"/>
            <a:ext cx="167771" cy="1677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65"/>
          <p:cNvCxnSpPr>
            <a:endCxn id="65" idx="2"/>
          </p:cNvCxnSpPr>
          <p:nvPr/>
        </p:nvCxnSpPr>
        <p:spPr>
          <a:xfrm>
            <a:off x="3054197" y="4581554"/>
            <a:ext cx="1336178" cy="1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297916" y="1587062"/>
            <a:ext cx="4213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iGIX</a:t>
            </a:r>
            <a:r>
              <a:rPr lang="zh-CN" altLang="en-US" sz="2400" b="1" dirty="0" smtClean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低代码开发平台（</a:t>
            </a:r>
            <a:r>
              <a:rPr lang="en-US" altLang="zh-CN" sz="2400" b="1" dirty="0" smtClean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LDCP</a:t>
            </a:r>
            <a:r>
              <a:rPr lang="zh-CN" altLang="en-US" sz="2400" b="1" dirty="0" smtClean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sz="2400" b="1" dirty="0">
              <a:solidFill>
                <a:srgbClr val="FFC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8" name="矩形 166"/>
          <p:cNvSpPr>
            <a:spLocks noChangeArrowheads="1"/>
          </p:cNvSpPr>
          <p:nvPr/>
        </p:nvSpPr>
        <p:spPr bwMode="auto">
          <a:xfrm>
            <a:off x="548426" y="835687"/>
            <a:ext cx="107197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0070C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基于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</a:t>
            </a: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驱动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架构</a:t>
            </a: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（</a:t>
            </a:r>
            <a:r>
              <a:rPr lang="en-US" altLang="zh-CN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MDA</a:t>
            </a: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）的低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代码开发</a:t>
            </a:r>
            <a:r>
              <a:rPr lang="zh-CN" altLang="en-U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平台，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模型体系</a:t>
            </a:r>
            <a:r>
              <a:rPr lang="zh-CN" alt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是</a:t>
            </a:r>
            <a:r>
              <a:rPr lang="zh-CN" altLang="en-US" sz="2400" dirty="0" smtClean="0">
                <a:solidFill>
                  <a:srgbClr val="FFC000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核心</a:t>
            </a:r>
            <a:endParaRPr lang="en-US" altLang="zh-CN" sz="2400" dirty="0">
              <a:solidFill>
                <a:srgbClr val="FFC000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70" name="标题 1"/>
          <p:cNvSpPr txBox="1"/>
          <p:nvPr/>
        </p:nvSpPr>
        <p:spPr bwMode="auto">
          <a:xfrm>
            <a:off x="427766" y="135898"/>
            <a:ext cx="9788081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en-US" altLang="zh-CN" sz="2800" dirty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建模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体系，正是</a:t>
            </a:r>
            <a:r>
              <a:rPr lang="zh-CN" altLang="en-US" sz="2800" dirty="0">
                <a:solidFill>
                  <a:schemeClr val="accent4"/>
                </a:solidFill>
                <a:sym typeface="等线" panose="02010600030101010101" pitchFamily="2" charset="-122"/>
              </a:rPr>
              <a:t>低代码开发平台的核心技术</a:t>
            </a:r>
          </a:p>
        </p:txBody>
      </p:sp>
    </p:spTree>
    <p:extLst>
      <p:ext uri="{BB962C8B-B14F-4D97-AF65-F5344CB8AC3E}">
        <p14:creationId xmlns:p14="http://schemas.microsoft.com/office/powerpoint/2010/main" val="295888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" y="0"/>
            <a:ext cx="12192000" cy="68580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5252119" y="727834"/>
            <a:ext cx="1903078" cy="3375972"/>
            <a:chOff x="8787709" y="2869350"/>
            <a:chExt cx="3371521" cy="5980924"/>
          </a:xfrm>
        </p:grpSpPr>
        <p:sp>
          <p:nvSpPr>
            <p:cNvPr id="34" name="文本框 33"/>
            <p:cNvSpPr txBox="1"/>
            <p:nvPr/>
          </p:nvSpPr>
          <p:spPr>
            <a:xfrm>
              <a:off x="8787709" y="3365533"/>
              <a:ext cx="2126520" cy="182986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66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创</a:t>
              </a:r>
              <a:endParaRPr lang="zh-CN" altLang="en-US" sz="6600" spc="8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yriad Arabic" panose="01010101010101010101" pitchFamily="50" charset="-78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316683" y="5279363"/>
              <a:ext cx="1882743" cy="1799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新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933389" y="7050910"/>
              <a:ext cx="1882743" cy="1799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spc="8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yriad Arabic" panose="01010101010101010101" pitchFamily="50" charset="-78"/>
                </a:rPr>
                <a:t>点</a:t>
              </a:r>
              <a:endPara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任意多边形 7"/>
            <p:cNvSpPr/>
            <p:nvPr/>
          </p:nvSpPr>
          <p:spPr>
            <a:xfrm>
              <a:off x="9836150" y="2869350"/>
              <a:ext cx="2216150" cy="5041900"/>
            </a:xfrm>
            <a:custGeom>
              <a:avLst/>
              <a:gdLst>
                <a:gd name="connsiteX0" fmla="*/ 0 w 2216150"/>
                <a:gd name="connsiteY0" fmla="*/ 495300 h 5041900"/>
                <a:gd name="connsiteX1" fmla="*/ 0 w 2216150"/>
                <a:gd name="connsiteY1" fmla="*/ 0 h 5041900"/>
                <a:gd name="connsiteX2" fmla="*/ 2216150 w 2216150"/>
                <a:gd name="connsiteY2" fmla="*/ 0 h 5041900"/>
                <a:gd name="connsiteX3" fmla="*/ 2216150 w 2216150"/>
                <a:gd name="connsiteY3" fmla="*/ 5041900 h 5041900"/>
                <a:gd name="connsiteX4" fmla="*/ 1771650 w 2216150"/>
                <a:gd name="connsiteY4" fmla="*/ 5041900 h 504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6150" h="5041900">
                  <a:moveTo>
                    <a:pt x="0" y="495300"/>
                  </a:moveTo>
                  <a:lnTo>
                    <a:pt x="0" y="0"/>
                  </a:lnTo>
                  <a:lnTo>
                    <a:pt x="2216150" y="0"/>
                  </a:lnTo>
                  <a:lnTo>
                    <a:pt x="2216150" y="5041900"/>
                  </a:lnTo>
                  <a:lnTo>
                    <a:pt x="1771650" y="5041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567961" y="3143530"/>
              <a:ext cx="591269" cy="2318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217298" y="3694839"/>
              <a:ext cx="525950" cy="2934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12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  <a:p>
              <a:r>
                <a:rPr lang="en-US" altLang="zh-CN" sz="112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  <a:p>
              <a:endParaRPr lang="zh-CN" altLang="en-US" sz="112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12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5400000">
            <a:off x="3559824" y="739829"/>
            <a:ext cx="5333440" cy="2828014"/>
            <a:chOff x="6305550" y="2809875"/>
            <a:chExt cx="9448800" cy="5010150"/>
          </a:xfrm>
        </p:grpSpPr>
        <p:sp>
          <p:nvSpPr>
            <p:cNvPr id="42" name="矩形 41"/>
            <p:cNvSpPr/>
            <p:nvPr/>
          </p:nvSpPr>
          <p:spPr>
            <a:xfrm>
              <a:off x="6343650" y="2847975"/>
              <a:ext cx="9372600" cy="4933950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3" name="矩形 42"/>
            <p:cNvSpPr/>
            <p:nvPr/>
          </p:nvSpPr>
          <p:spPr>
            <a:xfrm>
              <a:off x="63055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4" name="矩形 43"/>
            <p:cNvSpPr/>
            <p:nvPr/>
          </p:nvSpPr>
          <p:spPr>
            <a:xfrm>
              <a:off x="63055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5" name="矩形 44"/>
            <p:cNvSpPr/>
            <p:nvPr/>
          </p:nvSpPr>
          <p:spPr>
            <a:xfrm>
              <a:off x="15678150" y="774382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6" name="矩形 45"/>
            <p:cNvSpPr/>
            <p:nvPr/>
          </p:nvSpPr>
          <p:spPr>
            <a:xfrm>
              <a:off x="156781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991850" y="2809875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8" name="矩形 47"/>
            <p:cNvSpPr/>
            <p:nvPr/>
          </p:nvSpPr>
          <p:spPr>
            <a:xfrm>
              <a:off x="10991850" y="7741468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49" name="矩形 48"/>
            <p:cNvSpPr/>
            <p:nvPr/>
          </p:nvSpPr>
          <p:spPr>
            <a:xfrm>
              <a:off x="156781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  <p:sp>
          <p:nvSpPr>
            <p:cNvPr id="50" name="矩形 49"/>
            <p:cNvSpPr/>
            <p:nvPr/>
          </p:nvSpPr>
          <p:spPr>
            <a:xfrm>
              <a:off x="6305550" y="5352176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/>
            </a:p>
          </p:txBody>
        </p:sp>
      </p:grpSp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813" r="75322"/>
          <a:stretch/>
        </p:blipFill>
        <p:spPr>
          <a:xfrm rot="1593605">
            <a:off x="7666088" y="2672410"/>
            <a:ext cx="4309762" cy="552882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4"/>
          <a:stretch/>
        </p:blipFill>
        <p:spPr>
          <a:xfrm rot="17116926">
            <a:off x="1826535" y="-855885"/>
            <a:ext cx="2767215" cy="362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xmlns="" id="{6446E5C7-BD26-4514-BCD0-DF7DAA9F1601}"/>
              </a:ext>
            </a:extLst>
          </p:cNvPr>
          <p:cNvCxnSpPr/>
          <p:nvPr/>
        </p:nvCxnSpPr>
        <p:spPr>
          <a:xfrm flipH="1">
            <a:off x="8056606" y="4426485"/>
            <a:ext cx="612000" cy="0"/>
          </a:xfrm>
          <a:prstGeom prst="line">
            <a:avLst/>
          </a:prstGeom>
          <a:ln w="25400">
            <a:solidFill>
              <a:srgbClr val="53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xmlns="" id="{B513423A-F0AC-4334-BB70-4FE77B065066}"/>
              </a:ext>
            </a:extLst>
          </p:cNvPr>
          <p:cNvCxnSpPr/>
          <p:nvPr/>
        </p:nvCxnSpPr>
        <p:spPr>
          <a:xfrm>
            <a:off x="6477451" y="5649688"/>
            <a:ext cx="1291413" cy="0"/>
          </a:xfrm>
          <a:prstGeom prst="line">
            <a:avLst/>
          </a:prstGeom>
          <a:ln w="25400">
            <a:solidFill>
              <a:srgbClr val="53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5F6241B9-1A33-45E2-A821-0FD6D7FDEFBB}"/>
              </a:ext>
            </a:extLst>
          </p:cNvPr>
          <p:cNvCxnSpPr/>
          <p:nvPr/>
        </p:nvCxnSpPr>
        <p:spPr>
          <a:xfrm flipH="1">
            <a:off x="3585455" y="4426965"/>
            <a:ext cx="612000" cy="0"/>
          </a:xfrm>
          <a:prstGeom prst="line">
            <a:avLst/>
          </a:prstGeom>
          <a:ln w="25400">
            <a:solidFill>
              <a:srgbClr val="53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0358E730-3A3B-44B2-8280-426B31F94650}"/>
              </a:ext>
            </a:extLst>
          </p:cNvPr>
          <p:cNvCxnSpPr/>
          <p:nvPr/>
        </p:nvCxnSpPr>
        <p:spPr>
          <a:xfrm flipH="1">
            <a:off x="3594082" y="2977097"/>
            <a:ext cx="612000" cy="0"/>
          </a:xfrm>
          <a:prstGeom prst="line">
            <a:avLst/>
          </a:prstGeom>
          <a:ln w="25400">
            <a:solidFill>
              <a:srgbClr val="53D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CB7F5CF7-28DD-4E29-AF4C-6A29805648FE}"/>
              </a:ext>
            </a:extLst>
          </p:cNvPr>
          <p:cNvGrpSpPr/>
          <p:nvPr/>
        </p:nvGrpSpPr>
        <p:grpSpPr>
          <a:xfrm>
            <a:off x="4732868" y="1503052"/>
            <a:ext cx="1041574" cy="262891"/>
            <a:chOff x="4470269" y="1661160"/>
            <a:chExt cx="1290451" cy="26289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="" id="{00145A8A-30BF-4A0A-8E17-93A8A1220CA7}"/>
                </a:ext>
              </a:extLst>
            </p:cNvPr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25400">
              <a:solidFill>
                <a:srgbClr val="53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xmlns="" id="{52DC8966-7DCB-4D34-9A29-3F8021686200}"/>
                </a:ext>
              </a:extLst>
            </p:cNvPr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25400">
              <a:solidFill>
                <a:srgbClr val="53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六边形 28">
            <a:extLst>
              <a:ext uri="{FF2B5EF4-FFF2-40B4-BE49-F238E27FC236}">
                <a16:creationId xmlns:a16="http://schemas.microsoft.com/office/drawing/2014/main" xmlns="" id="{AB3D5382-C828-4A76-9B23-3D28EACBC387}"/>
              </a:ext>
            </a:extLst>
          </p:cNvPr>
          <p:cNvSpPr/>
          <p:nvPr/>
        </p:nvSpPr>
        <p:spPr>
          <a:xfrm>
            <a:off x="6851227" y="2450050"/>
            <a:ext cx="1203960" cy="1051561"/>
          </a:xfrm>
          <a:prstGeom prst="hexagon">
            <a:avLst/>
          </a:prstGeom>
          <a:noFill/>
          <a:ln w="25400">
            <a:solidFill>
              <a:srgbClr val="4E6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 kern="0">
              <a:solidFill>
                <a:srgbClr val="53D2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61">
            <a:extLst>
              <a:ext uri="{FF2B5EF4-FFF2-40B4-BE49-F238E27FC236}">
                <a16:creationId xmlns:a16="http://schemas.microsoft.com/office/drawing/2014/main" xmlns="" id="{43CAAD50-B15E-45BC-8211-29881E5DBF25}"/>
              </a:ext>
            </a:extLst>
          </p:cNvPr>
          <p:cNvSpPr txBox="1"/>
          <p:nvPr/>
        </p:nvSpPr>
        <p:spPr>
          <a:xfrm>
            <a:off x="7032730" y="2621887"/>
            <a:ext cx="820724" cy="707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  <a:endParaRPr kumimoji="0" lang="zh-CN" altLang="en-US" sz="4000" b="0" i="0" u="none" strike="noStrike" kern="0" cap="none" spc="0" normalizeH="0" baseline="-3000" noProof="0" dirty="0">
              <a:ln>
                <a:noFill/>
              </a:ln>
              <a:solidFill>
                <a:srgbClr val="53D2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六边形 39">
            <a:extLst>
              <a:ext uri="{FF2B5EF4-FFF2-40B4-BE49-F238E27FC236}">
                <a16:creationId xmlns:a16="http://schemas.microsoft.com/office/drawing/2014/main" xmlns="" id="{220B872C-DE95-462F-B608-3C045FF78AFF}"/>
              </a:ext>
            </a:extLst>
          </p:cNvPr>
          <p:cNvSpPr/>
          <p:nvPr/>
        </p:nvSpPr>
        <p:spPr>
          <a:xfrm>
            <a:off x="5508441" y="1752241"/>
            <a:ext cx="1203960" cy="1051563"/>
          </a:xfrm>
          <a:prstGeom prst="hexagon">
            <a:avLst/>
          </a:prstGeom>
          <a:noFill/>
          <a:ln w="25400">
            <a:solidFill>
              <a:srgbClr val="4E6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 kern="0">
              <a:solidFill>
                <a:srgbClr val="53D2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文本框 64">
            <a:extLst>
              <a:ext uri="{FF2B5EF4-FFF2-40B4-BE49-F238E27FC236}">
                <a16:creationId xmlns:a16="http://schemas.microsoft.com/office/drawing/2014/main" xmlns="" id="{3D9112DB-0924-4281-A517-DE170FEA9DB7}"/>
              </a:ext>
            </a:extLst>
          </p:cNvPr>
          <p:cNvSpPr txBox="1"/>
          <p:nvPr/>
        </p:nvSpPr>
        <p:spPr>
          <a:xfrm>
            <a:off x="5669258" y="1862523"/>
            <a:ext cx="882327" cy="7630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kumimoji="0" lang="zh-CN" altLang="en-US" sz="4000" b="0" i="0" u="none" strike="noStrike" kern="0" cap="none" spc="0" normalizeH="0" baseline="-3000" noProof="0" dirty="0">
              <a:ln>
                <a:noFill/>
              </a:ln>
              <a:solidFill>
                <a:srgbClr val="53D2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六边形 45">
            <a:extLst>
              <a:ext uri="{FF2B5EF4-FFF2-40B4-BE49-F238E27FC236}">
                <a16:creationId xmlns:a16="http://schemas.microsoft.com/office/drawing/2014/main" xmlns="" id="{9095A9B9-88B7-4C63-A05D-966F1750D070}"/>
              </a:ext>
            </a:extLst>
          </p:cNvPr>
          <p:cNvSpPr/>
          <p:nvPr/>
        </p:nvSpPr>
        <p:spPr>
          <a:xfrm>
            <a:off x="6852647" y="3883453"/>
            <a:ext cx="1203960" cy="1051563"/>
          </a:xfrm>
          <a:prstGeom prst="hexagon">
            <a:avLst/>
          </a:prstGeom>
          <a:noFill/>
          <a:ln w="25400">
            <a:solidFill>
              <a:srgbClr val="4E6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 kern="0">
              <a:solidFill>
                <a:srgbClr val="53D2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文本框 67">
            <a:extLst>
              <a:ext uri="{FF2B5EF4-FFF2-40B4-BE49-F238E27FC236}">
                <a16:creationId xmlns:a16="http://schemas.microsoft.com/office/drawing/2014/main" xmlns="" id="{E1EAD2B3-627A-4864-AFDD-85286F9A755A}"/>
              </a:ext>
            </a:extLst>
          </p:cNvPr>
          <p:cNvSpPr txBox="1"/>
          <p:nvPr/>
        </p:nvSpPr>
        <p:spPr>
          <a:xfrm>
            <a:off x="6991522" y="3993735"/>
            <a:ext cx="926211" cy="7630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0" lang="zh-CN" altLang="en-US" sz="4000" b="0" i="0" u="none" strike="noStrike" kern="0" cap="none" spc="0" normalizeH="0" baseline="-3000" noProof="0" dirty="0">
              <a:ln>
                <a:noFill/>
              </a:ln>
              <a:solidFill>
                <a:srgbClr val="53D2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六边形 48">
            <a:extLst>
              <a:ext uri="{FF2B5EF4-FFF2-40B4-BE49-F238E27FC236}">
                <a16:creationId xmlns:a16="http://schemas.microsoft.com/office/drawing/2014/main" xmlns="" id="{50F0F1EC-1E0D-4AF6-A3F7-26124A637F4A}"/>
              </a:ext>
            </a:extLst>
          </p:cNvPr>
          <p:cNvSpPr/>
          <p:nvPr/>
        </p:nvSpPr>
        <p:spPr>
          <a:xfrm>
            <a:off x="4197452" y="3899286"/>
            <a:ext cx="1203960" cy="1051563"/>
          </a:xfrm>
          <a:prstGeom prst="hexagon">
            <a:avLst/>
          </a:prstGeom>
          <a:noFill/>
          <a:ln w="25400">
            <a:solidFill>
              <a:srgbClr val="4E6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 kern="0">
              <a:solidFill>
                <a:srgbClr val="53D2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文本框 70">
            <a:extLst>
              <a:ext uri="{FF2B5EF4-FFF2-40B4-BE49-F238E27FC236}">
                <a16:creationId xmlns:a16="http://schemas.microsoft.com/office/drawing/2014/main" xmlns="" id="{5223F2A6-B93F-42B6-A943-F10F26F2CB3E}"/>
              </a:ext>
            </a:extLst>
          </p:cNvPr>
          <p:cNvSpPr txBox="1"/>
          <p:nvPr/>
        </p:nvSpPr>
        <p:spPr>
          <a:xfrm>
            <a:off x="4389069" y="4009568"/>
            <a:ext cx="820725" cy="76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  <a:endParaRPr kumimoji="0" lang="zh-CN" altLang="en-US" sz="4000" b="0" i="0" u="none" strike="noStrike" kern="0" cap="none" spc="0" normalizeH="0" baseline="-3000" noProof="0" dirty="0">
              <a:ln>
                <a:noFill/>
              </a:ln>
              <a:solidFill>
                <a:srgbClr val="53D2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六边形 51">
            <a:extLst>
              <a:ext uri="{FF2B5EF4-FFF2-40B4-BE49-F238E27FC236}">
                <a16:creationId xmlns:a16="http://schemas.microsoft.com/office/drawing/2014/main" xmlns="" id="{014DA16D-E71A-4EFE-B479-63CD9F8589AD}"/>
              </a:ext>
            </a:extLst>
          </p:cNvPr>
          <p:cNvSpPr/>
          <p:nvPr/>
        </p:nvSpPr>
        <p:spPr>
          <a:xfrm>
            <a:off x="4206078" y="2467302"/>
            <a:ext cx="1203960" cy="1051561"/>
          </a:xfrm>
          <a:prstGeom prst="hexagon">
            <a:avLst/>
          </a:prstGeom>
          <a:noFill/>
          <a:ln w="25400">
            <a:solidFill>
              <a:srgbClr val="4E6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89" b="0" i="0" u="none" strike="noStrike" kern="0" cap="none" spc="0" normalizeH="0" baseline="0" noProof="0">
              <a:ln>
                <a:noFill/>
              </a:ln>
              <a:solidFill>
                <a:srgbClr val="53D2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文本框 73">
            <a:extLst>
              <a:ext uri="{FF2B5EF4-FFF2-40B4-BE49-F238E27FC236}">
                <a16:creationId xmlns:a16="http://schemas.microsoft.com/office/drawing/2014/main" xmlns="" id="{321F65D6-2B52-4C5D-B412-DB0049EB01EF}"/>
              </a:ext>
            </a:extLst>
          </p:cNvPr>
          <p:cNvSpPr txBox="1"/>
          <p:nvPr/>
        </p:nvSpPr>
        <p:spPr>
          <a:xfrm>
            <a:off x="4387581" y="2639139"/>
            <a:ext cx="820724" cy="7630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kern="0" cap="none" spc="0" normalizeH="0" baseline="0">
                <a:ln>
                  <a:noFill/>
                </a:ln>
                <a:solidFill>
                  <a:srgbClr val="53D2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55" name="六边形 54">
            <a:extLst>
              <a:ext uri="{FF2B5EF4-FFF2-40B4-BE49-F238E27FC236}">
                <a16:creationId xmlns:a16="http://schemas.microsoft.com/office/drawing/2014/main" xmlns="" id="{C4960761-E961-4245-BEF6-80910E16568E}"/>
              </a:ext>
            </a:extLst>
          </p:cNvPr>
          <p:cNvSpPr/>
          <p:nvPr/>
        </p:nvSpPr>
        <p:spPr>
          <a:xfrm>
            <a:off x="5534319" y="4606741"/>
            <a:ext cx="1203960" cy="1051561"/>
          </a:xfrm>
          <a:prstGeom prst="hexagon">
            <a:avLst/>
          </a:prstGeom>
          <a:noFill/>
          <a:ln w="25400">
            <a:solidFill>
              <a:srgbClr val="4E6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 kern="0">
              <a:solidFill>
                <a:srgbClr val="53D2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文本框 76">
            <a:extLst>
              <a:ext uri="{FF2B5EF4-FFF2-40B4-BE49-F238E27FC236}">
                <a16:creationId xmlns:a16="http://schemas.microsoft.com/office/drawing/2014/main" xmlns="" id="{60E3F81E-DF94-40CC-A572-5162BB5CE8BA}"/>
              </a:ext>
            </a:extLst>
          </p:cNvPr>
          <p:cNvSpPr txBox="1"/>
          <p:nvPr/>
        </p:nvSpPr>
        <p:spPr>
          <a:xfrm>
            <a:off x="5701748" y="4778578"/>
            <a:ext cx="820724" cy="707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  <a:endParaRPr kumimoji="0" lang="zh-CN" altLang="en-US" sz="4000" b="0" i="0" u="none" strike="noStrike" kern="0" cap="none" spc="0" normalizeH="0" baseline="-3000" noProof="0" dirty="0">
              <a:ln>
                <a:noFill/>
              </a:ln>
              <a:solidFill>
                <a:srgbClr val="53D2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22E5F086-4A80-42F4-988B-5581669FED6E}"/>
              </a:ext>
            </a:extLst>
          </p:cNvPr>
          <p:cNvSpPr/>
          <p:nvPr/>
        </p:nvSpPr>
        <p:spPr>
          <a:xfrm>
            <a:off x="2086008" y="1272223"/>
            <a:ext cx="2646860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全栈模型刻画能力</a:t>
            </a:r>
            <a:endParaRPr lang="en-US" altLang="zh-CN" sz="2400" kern="0" dirty="0">
              <a:ln w="18415" cmpd="sng">
                <a:noFill/>
                <a:prstDash val="solid"/>
              </a:ln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12945620-EE1F-4785-9A36-8AF749334C6C}"/>
              </a:ext>
            </a:extLst>
          </p:cNvPr>
          <p:cNvSpPr/>
          <p:nvPr/>
        </p:nvSpPr>
        <p:spPr>
          <a:xfrm>
            <a:off x="615283" y="2733570"/>
            <a:ext cx="2954637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模型全生命周期管理</a:t>
            </a:r>
            <a:endParaRPr lang="en-US" altLang="zh-CN" sz="2400" kern="0" dirty="0">
              <a:ln w="18415" cmpd="sng">
                <a:noFill/>
                <a:prstDash val="solid"/>
              </a:ln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1D793C38-75B5-4DA9-A6E6-75A79AC74C99}"/>
              </a:ext>
            </a:extLst>
          </p:cNvPr>
          <p:cNvSpPr/>
          <p:nvPr/>
        </p:nvSpPr>
        <p:spPr>
          <a:xfrm>
            <a:off x="479157" y="4172534"/>
            <a:ext cx="3034787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模型支持</a:t>
            </a:r>
            <a:r>
              <a:rPr lang="en-US" altLang="zh-CN" sz="2400" kern="0" dirty="0" smtClean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Hybrid</a:t>
            </a:r>
            <a:r>
              <a:rPr lang="zh-CN" altLang="en-US" sz="2400" kern="0" dirty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模式</a:t>
            </a:r>
            <a:endParaRPr lang="en-US" altLang="zh-CN" sz="2400" kern="0" dirty="0">
              <a:ln w="18415" cmpd="sng">
                <a:noFill/>
                <a:prstDash val="solid"/>
              </a:ln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xmlns="" id="{3D0AC934-331E-4B03-9974-98F1BE3D0EB9}"/>
              </a:ext>
            </a:extLst>
          </p:cNvPr>
          <p:cNvSpPr/>
          <p:nvPr/>
        </p:nvSpPr>
        <p:spPr>
          <a:xfrm>
            <a:off x="8571883" y="1954109"/>
            <a:ext cx="3570190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lvl="0" algn="r">
              <a:defRPr/>
            </a:pPr>
            <a:r>
              <a:rPr lang="zh-CN" altLang="en-US" sz="2400" kern="0" dirty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微内核可扩展的</a:t>
            </a:r>
            <a:r>
              <a:rPr lang="zh-CN" altLang="en-US" sz="2400" kern="0" dirty="0" smtClean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开放架构</a:t>
            </a:r>
            <a:endParaRPr lang="en-US" altLang="zh-CN" sz="2400" kern="0" dirty="0">
              <a:ln w="18415" cmpd="sng">
                <a:noFill/>
                <a:prstDash val="solid"/>
              </a:ln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xmlns="" id="{CE700B30-037D-4188-841D-E15D2CFB09A1}"/>
              </a:ext>
            </a:extLst>
          </p:cNvPr>
          <p:cNvSpPr/>
          <p:nvPr/>
        </p:nvSpPr>
        <p:spPr>
          <a:xfrm>
            <a:off x="8637641" y="4194238"/>
            <a:ext cx="3570190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模型具有开发语言无关性</a:t>
            </a:r>
            <a:endParaRPr lang="en-US" altLang="zh-CN" sz="2400" kern="0" dirty="0">
              <a:ln w="18415" cmpd="sng">
                <a:noFill/>
                <a:prstDash val="solid"/>
              </a:ln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xmlns="" id="{45D2A9CD-7BAE-4CEC-AA77-88044714C086}"/>
              </a:ext>
            </a:extLst>
          </p:cNvPr>
          <p:cNvSpPr/>
          <p:nvPr/>
        </p:nvSpPr>
        <p:spPr>
          <a:xfrm>
            <a:off x="7681411" y="5398233"/>
            <a:ext cx="2339084" cy="4616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ln w="18415" cmpd="sng">
                  <a:noFill/>
                  <a:prstDash val="solid"/>
                </a:ln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ea typeface="微软雅黑" pitchFamily="34" charset="-122"/>
                <a:cs typeface="Times New Roman" pitchFamily="18" charset="0"/>
              </a:rPr>
              <a:t>模型工程化能力</a:t>
            </a:r>
            <a:endParaRPr lang="en-US" altLang="zh-CN" sz="2400" kern="0" dirty="0">
              <a:ln w="18415" cmpd="sng">
                <a:noFill/>
                <a:prstDash val="solid"/>
              </a:ln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xmlns="" id="{FF769E4C-1300-4E25-8F12-50F3D9303448}"/>
              </a:ext>
            </a:extLst>
          </p:cNvPr>
          <p:cNvGrpSpPr/>
          <p:nvPr/>
        </p:nvGrpSpPr>
        <p:grpSpPr>
          <a:xfrm flipH="1">
            <a:off x="7783071" y="2201069"/>
            <a:ext cx="884112" cy="262891"/>
            <a:chOff x="4255294" y="1661160"/>
            <a:chExt cx="1505426" cy="262890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xmlns="" id="{8F9B85E0-0A6D-4DCD-A712-3153DDE04E7B}"/>
                </a:ext>
              </a:extLst>
            </p:cNvPr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25400">
              <a:solidFill>
                <a:srgbClr val="53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xmlns="" id="{56CE559B-BCFC-490E-8E29-F7C0D914A033}"/>
                </a:ext>
              </a:extLst>
            </p:cNvPr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25400">
              <a:solidFill>
                <a:srgbClr val="53D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xmlns="" id="{FACCDE16-554C-4FA1-A6D1-BD639C14D2C5}"/>
              </a:ext>
            </a:extLst>
          </p:cNvPr>
          <p:cNvGrpSpPr/>
          <p:nvPr/>
        </p:nvGrpSpPr>
        <p:grpSpPr>
          <a:xfrm>
            <a:off x="5144338" y="2627546"/>
            <a:ext cx="2057773" cy="2129760"/>
            <a:chOff x="5878660" y="2919091"/>
            <a:chExt cx="2057773" cy="2129760"/>
          </a:xfrm>
          <a:solidFill>
            <a:schemeClr val="tx2">
              <a:lumMod val="75000"/>
            </a:schemeClr>
          </a:solidFill>
        </p:grpSpPr>
        <p:sp>
          <p:nvSpPr>
            <p:cNvPr id="73" name="六边形 72">
              <a:extLst>
                <a:ext uri="{FF2B5EF4-FFF2-40B4-BE49-F238E27FC236}">
                  <a16:creationId xmlns:a16="http://schemas.microsoft.com/office/drawing/2014/main" xmlns="" id="{D0A91A9D-412F-4448-83DF-26C89871ED15}"/>
                </a:ext>
              </a:extLst>
            </p:cNvPr>
            <p:cNvSpPr/>
            <p:nvPr/>
          </p:nvSpPr>
          <p:spPr>
            <a:xfrm>
              <a:off x="5927099" y="3207123"/>
              <a:ext cx="1887055" cy="1592580"/>
            </a:xfrm>
            <a:prstGeom prst="hexagon">
              <a:avLst/>
            </a:prstGeom>
            <a:gradFill>
              <a:gsLst>
                <a:gs pos="0">
                  <a:srgbClr val="0086E9">
                    <a:alpha val="66000"/>
                  </a:srgbClr>
                </a:gs>
                <a:gs pos="100000">
                  <a:srgbClr val="02005B">
                    <a:lumMod val="24000"/>
                    <a:alpha val="56000"/>
                    <a:lumOff val="76000"/>
                  </a:srgbClr>
                </a:gs>
              </a:gsLst>
              <a:lin ang="336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vert="horz" wrap="square" lIns="91440" tIns="45720" rIns="91440" bIns="45720" numCol="1" spcCol="0" rtlCol="0" fromWordArt="0" anchor="t" anchorCtr="0" forceAA="0" compatLnSpc="0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ker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74" name="文本框 1">
              <a:extLst>
                <a:ext uri="{FF2B5EF4-FFF2-40B4-BE49-F238E27FC236}">
                  <a16:creationId xmlns:a16="http://schemas.microsoft.com/office/drawing/2014/main" xmlns="" id="{B6A1AD8A-8EE7-4316-B43D-5E5A40AF1C4D}"/>
                </a:ext>
              </a:extLst>
            </p:cNvPr>
            <p:cNvSpPr txBox="1"/>
            <p:nvPr/>
          </p:nvSpPr>
          <p:spPr>
            <a:xfrm>
              <a:off x="6148551" y="3694565"/>
              <a:ext cx="1467116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53D2FF"/>
                  </a:solidFill>
                  <a:effectLst>
                    <a:outerShdw blurRad="254000" dist="38100" dir="2700000" algn="tl">
                      <a:srgbClr val="53D2FF">
                        <a:alpha val="8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创新点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54000" dist="38100" dir="2700000" algn="tl">
                    <a:srgbClr val="53D2FF">
                      <a:alpha val="8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1">
              <a:extLst>
                <a:ext uri="{FF2B5EF4-FFF2-40B4-BE49-F238E27FC236}">
                  <a16:creationId xmlns:a16="http://schemas.microsoft.com/office/drawing/2014/main" xmlns="" id="{F9FB9A47-D519-436C-A82B-6499C40FCB8B}"/>
                </a:ext>
              </a:extLst>
            </p:cNvPr>
            <p:cNvSpPr txBox="1"/>
            <p:nvPr/>
          </p:nvSpPr>
          <p:spPr>
            <a:xfrm>
              <a:off x="6285948" y="2919091"/>
              <a:ext cx="1157999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kern="0" dirty="0">
                  <a:solidFill>
                    <a:srgbClr val="53D2FF"/>
                  </a:solidFill>
                  <a:effectLst>
                    <a:outerShdw blurRad="254000" dist="38100" dir="2700000" algn="tl">
                      <a:srgbClr val="53D2FF">
                        <a:alpha val="8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endParaRPr kumimoji="0" lang="zh-CN" altLang="en-US" sz="4000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54000" dist="38100" dir="2700000" algn="tl">
                    <a:srgbClr val="53D2FF">
                      <a:alpha val="8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1">
              <a:extLst>
                <a:ext uri="{FF2B5EF4-FFF2-40B4-BE49-F238E27FC236}">
                  <a16:creationId xmlns:a16="http://schemas.microsoft.com/office/drawing/2014/main" xmlns="" id="{431FDCD2-95F4-4F67-B292-2DE653ED70F9}"/>
                </a:ext>
              </a:extLst>
            </p:cNvPr>
            <p:cNvSpPr txBox="1"/>
            <p:nvPr/>
          </p:nvSpPr>
          <p:spPr>
            <a:xfrm>
              <a:off x="6285948" y="4340965"/>
              <a:ext cx="1157999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kern="0" dirty="0">
                  <a:solidFill>
                    <a:srgbClr val="53D2FF"/>
                  </a:solidFill>
                  <a:effectLst>
                    <a:outerShdw blurRad="254000" dist="38100" dir="2700000" algn="tl">
                      <a:srgbClr val="53D2FF">
                        <a:alpha val="8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endParaRPr kumimoji="0" lang="zh-CN" altLang="en-US" sz="4000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54000" dist="38100" dir="2700000" algn="tl">
                    <a:srgbClr val="53D2FF">
                      <a:alpha val="8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1">
              <a:extLst>
                <a:ext uri="{FF2B5EF4-FFF2-40B4-BE49-F238E27FC236}">
                  <a16:creationId xmlns:a16="http://schemas.microsoft.com/office/drawing/2014/main" xmlns="" id="{F94A0832-EEDA-4D23-B71D-A02C8FA584FD}"/>
                </a:ext>
              </a:extLst>
            </p:cNvPr>
            <p:cNvSpPr txBox="1"/>
            <p:nvPr/>
          </p:nvSpPr>
          <p:spPr>
            <a:xfrm rot="3796116">
              <a:off x="5663763" y="4028742"/>
              <a:ext cx="1157999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kern="0" dirty="0">
                  <a:solidFill>
                    <a:srgbClr val="53D2FF"/>
                  </a:solidFill>
                  <a:effectLst>
                    <a:outerShdw blurRad="254000" dist="38100" dir="2700000" algn="tl">
                      <a:srgbClr val="53D2FF">
                        <a:alpha val="8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endParaRPr kumimoji="0" lang="zh-CN" altLang="en-US" sz="4000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54000" dist="38100" dir="2700000" algn="tl">
                    <a:srgbClr val="53D2FF">
                      <a:alpha val="8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1">
              <a:extLst>
                <a:ext uri="{FF2B5EF4-FFF2-40B4-BE49-F238E27FC236}">
                  <a16:creationId xmlns:a16="http://schemas.microsoft.com/office/drawing/2014/main" xmlns="" id="{22CA9B28-F607-49F9-88FE-21A5A8EA9ED0}"/>
                </a:ext>
              </a:extLst>
            </p:cNvPr>
            <p:cNvSpPr txBox="1"/>
            <p:nvPr/>
          </p:nvSpPr>
          <p:spPr>
            <a:xfrm rot="17803884" flipV="1">
              <a:off x="5653603" y="3313482"/>
              <a:ext cx="1157999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kern="0" dirty="0">
                  <a:solidFill>
                    <a:srgbClr val="53D2FF"/>
                  </a:solidFill>
                  <a:effectLst>
                    <a:outerShdw blurRad="254000" dist="38100" dir="2700000" algn="tl">
                      <a:srgbClr val="53D2FF">
                        <a:alpha val="8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endParaRPr kumimoji="0" lang="zh-CN" altLang="en-US" sz="4000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54000" dist="38100" dir="2700000" algn="tl">
                    <a:srgbClr val="53D2FF">
                      <a:alpha val="8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1">
              <a:extLst>
                <a:ext uri="{FF2B5EF4-FFF2-40B4-BE49-F238E27FC236}">
                  <a16:creationId xmlns:a16="http://schemas.microsoft.com/office/drawing/2014/main" xmlns="" id="{89A28FC2-FAD3-4D40-A6C6-0EE5EC215A1A}"/>
                </a:ext>
              </a:extLst>
            </p:cNvPr>
            <p:cNvSpPr txBox="1"/>
            <p:nvPr/>
          </p:nvSpPr>
          <p:spPr>
            <a:xfrm rot="3796116">
              <a:off x="7003490" y="3313482"/>
              <a:ext cx="1157999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kern="0" dirty="0">
                  <a:solidFill>
                    <a:srgbClr val="53D2FF"/>
                  </a:solidFill>
                  <a:effectLst>
                    <a:outerShdw blurRad="254000" dist="38100" dir="2700000" algn="tl">
                      <a:srgbClr val="53D2FF">
                        <a:alpha val="8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endParaRPr kumimoji="0" lang="zh-CN" altLang="en-US" sz="4000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54000" dist="38100" dir="2700000" algn="tl">
                    <a:srgbClr val="53D2FF">
                      <a:alpha val="8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1">
              <a:extLst>
                <a:ext uri="{FF2B5EF4-FFF2-40B4-BE49-F238E27FC236}">
                  <a16:creationId xmlns:a16="http://schemas.microsoft.com/office/drawing/2014/main" xmlns="" id="{228A5FF7-FEB7-4EDC-A5A7-7DE0A98A11EB}"/>
                </a:ext>
              </a:extLst>
            </p:cNvPr>
            <p:cNvSpPr txBox="1"/>
            <p:nvPr/>
          </p:nvSpPr>
          <p:spPr>
            <a:xfrm rot="17803884" flipV="1">
              <a:off x="6993330" y="4018584"/>
              <a:ext cx="1157999" cy="70788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kern="0" dirty="0">
                  <a:solidFill>
                    <a:srgbClr val="53D2FF"/>
                  </a:solidFill>
                  <a:effectLst>
                    <a:outerShdw blurRad="254000" dist="38100" dir="2700000" algn="tl">
                      <a:srgbClr val="53D2FF">
                        <a:alpha val="8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endParaRPr kumimoji="0" lang="zh-CN" altLang="en-US" sz="4000" i="0" u="none" strike="noStrike" kern="0" cap="none" spc="0" normalizeH="0" baseline="0" noProof="0" dirty="0">
                <a:ln>
                  <a:noFill/>
                </a:ln>
                <a:solidFill>
                  <a:srgbClr val="53D2FF"/>
                </a:solidFill>
                <a:effectLst>
                  <a:outerShdw blurRad="254000" dist="38100" dir="2700000" algn="tl">
                    <a:srgbClr val="53D2FF">
                      <a:alpha val="8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1" name="标题 1"/>
          <p:cNvSpPr txBox="1"/>
          <p:nvPr/>
        </p:nvSpPr>
        <p:spPr bwMode="auto">
          <a:xfrm>
            <a:off x="427766" y="135898"/>
            <a:ext cx="9788081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的六大主要创新点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672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787450" y="1267884"/>
            <a:ext cx="4025010" cy="1029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87450" y="5178228"/>
            <a:ext cx="4025010" cy="1023171"/>
          </a:xfrm>
          <a:prstGeom prst="rect">
            <a:avLst/>
          </a:prstGeom>
          <a:gradFill rotWithShape="1">
            <a:gsLst>
              <a:gs pos="52000">
                <a:srgbClr val="00B0F0">
                  <a:lumMod val="98000"/>
                  <a:alpha val="29000"/>
                </a:srgbClr>
              </a:gs>
              <a:gs pos="100000">
                <a:srgbClr val="00B0F0">
                  <a:alpha val="24000"/>
                  <a:lumMod val="93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gradFill>
              <a:gsLst>
                <a:gs pos="5000">
                  <a:srgbClr val="00B0F0">
                    <a:alpha val="23000"/>
                  </a:srgbClr>
                </a:gs>
                <a:gs pos="63000">
                  <a:srgbClr val="00B0F0">
                    <a:alpha val="16000"/>
                  </a:srgbClr>
                </a:gs>
                <a:gs pos="37000">
                  <a:srgbClr val="00B0F0">
                    <a:alpha val="52000"/>
                  </a:srgbClr>
                </a:gs>
                <a:gs pos="100000">
                  <a:srgbClr val="00B0F0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91440" tIns="45720" rIns="91440" bIns="45720" anchor="ctr" anchorCtr="0">
            <a:noAutofit/>
          </a:bodyPr>
          <a:lstStyle/>
          <a:p>
            <a:pPr algn="ctr">
              <a:spcBef>
                <a:spcPts val="1000"/>
              </a:spcBef>
            </a:pPr>
            <a:endParaRPr lang="zh-CN" altLang="en-US" sz="160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87450" y="2948754"/>
            <a:ext cx="4025010" cy="2014527"/>
          </a:xfrm>
          <a:prstGeom prst="rect">
            <a:avLst/>
          </a:prstGeom>
          <a:gradFill>
            <a:gsLst>
              <a:gs pos="0">
                <a:srgbClr val="0086E9">
                  <a:alpha val="66000"/>
                </a:srgbClr>
              </a:gs>
              <a:gs pos="100000">
                <a:srgbClr val="02005B">
                  <a:lumMod val="24000"/>
                  <a:alpha val="56000"/>
                  <a:lumOff val="76000"/>
                </a:srgbClr>
              </a:gs>
            </a:gsLst>
            <a:lin ang="3360000" scaled="0"/>
          </a:gra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spcCol="0" rtlCol="0" fromWordArt="0" anchor="t" anchorCtr="0" forceAA="0" compatLnSpc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kern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83173" y="5482439"/>
            <a:ext cx="3353479" cy="491223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049491" y="5528061"/>
            <a:ext cx="3353479" cy="491223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134233" y="3339892"/>
            <a:ext cx="3331445" cy="1161578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075021" y="3379690"/>
            <a:ext cx="3331445" cy="1161578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015809" y="3419488"/>
            <a:ext cx="3331445" cy="1161578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altLang="zh-CN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/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Design Time Logic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/>
            <a:endParaRPr lang="en-US" altLang="zh-CN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/>
            <a:endParaRPr lang="en-US" altLang="zh-CN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/>
            <a:endParaRPr lang="en-US" altLang="zh-CN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/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127147" y="4006620"/>
            <a:ext cx="1458577" cy="519261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Model/</a:t>
            </a:r>
            <a:endParaRPr lang="en-US" altLang="zh-CN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algn="ctr"/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Metadata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2733656" y="4006620"/>
            <a:ext cx="1458577" cy="519261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SDK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015809" y="5573683"/>
            <a:ext cx="3353479" cy="491223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Data Access Object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12" name="剪去单角的矩形 111"/>
          <p:cNvSpPr/>
          <p:nvPr/>
        </p:nvSpPr>
        <p:spPr>
          <a:xfrm>
            <a:off x="3189778" y="6386427"/>
            <a:ext cx="1062746" cy="330465"/>
          </a:xfrm>
          <a:prstGeom prst="snip1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FS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13" name="圆柱形 112"/>
          <p:cNvSpPr/>
          <p:nvPr/>
        </p:nvSpPr>
        <p:spPr>
          <a:xfrm>
            <a:off x="1221197" y="6374710"/>
            <a:ext cx="1062746" cy="363239"/>
          </a:xfrm>
          <a:prstGeom prst="can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DB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419288" y="2423656"/>
            <a:ext cx="2749136" cy="300317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kern="0" dirty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Restful API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2210908" y="1550085"/>
            <a:ext cx="1165902" cy="300317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>
            <a:solidFill>
              <a:schemeClr val="bg1">
                <a:alpha val="2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kern="0" dirty="0" smtClean="0">
                <a:solidFill>
                  <a:schemeClr val="bg1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网页</a:t>
            </a:r>
            <a:endParaRPr lang="zh-CN" altLang="en-US" kern="0" dirty="0">
              <a:solidFill>
                <a:schemeClr val="bg1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3434532" y="1246198"/>
            <a:ext cx="800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展现层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3229348" y="2941226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业务逻辑层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3229348" y="5148309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</a:rPr>
              <a:t>数据访问层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9" name="上下箭头 118"/>
          <p:cNvSpPr/>
          <p:nvPr/>
        </p:nvSpPr>
        <p:spPr>
          <a:xfrm>
            <a:off x="2667370" y="1859567"/>
            <a:ext cx="252976" cy="486807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上下箭头 119"/>
          <p:cNvSpPr/>
          <p:nvPr/>
        </p:nvSpPr>
        <p:spPr>
          <a:xfrm>
            <a:off x="2667368" y="2710308"/>
            <a:ext cx="252976" cy="546698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上下箭头 120"/>
          <p:cNvSpPr/>
          <p:nvPr/>
        </p:nvSpPr>
        <p:spPr>
          <a:xfrm>
            <a:off x="2667368" y="4974822"/>
            <a:ext cx="252976" cy="496998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上下箭头 121"/>
          <p:cNvSpPr/>
          <p:nvPr/>
        </p:nvSpPr>
        <p:spPr>
          <a:xfrm>
            <a:off x="1626081" y="6052535"/>
            <a:ext cx="252976" cy="318967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上下箭头 122"/>
          <p:cNvSpPr/>
          <p:nvPr/>
        </p:nvSpPr>
        <p:spPr>
          <a:xfrm>
            <a:off x="3594662" y="6045984"/>
            <a:ext cx="252976" cy="318967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930853" y="1286775"/>
            <a:ext cx="6830394" cy="1776629"/>
            <a:chOff x="4930853" y="1286775"/>
            <a:chExt cx="6830394" cy="1776629"/>
          </a:xfrm>
        </p:grpSpPr>
        <p:sp>
          <p:nvSpPr>
            <p:cNvPr id="124" name="右箭头 123"/>
            <p:cNvSpPr/>
            <p:nvPr/>
          </p:nvSpPr>
          <p:spPr>
            <a:xfrm>
              <a:off x="4930853" y="1584752"/>
              <a:ext cx="416208" cy="484632"/>
            </a:xfrm>
            <a:prstGeom prst="rightArrow">
              <a:avLst/>
            </a:prstGeom>
            <a:solidFill>
              <a:srgbClr val="4266C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461161" y="1286775"/>
              <a:ext cx="6300086" cy="1776629"/>
              <a:chOff x="5461161" y="1286775"/>
              <a:chExt cx="6300086" cy="1776629"/>
            </a:xfrm>
          </p:grpSpPr>
          <p:sp>
            <p:nvSpPr>
              <p:cNvPr id="194" name="Rounded Rectangle 17"/>
              <p:cNvSpPr/>
              <p:nvPr/>
            </p:nvSpPr>
            <p:spPr bwMode="auto">
              <a:xfrm>
                <a:off x="5461161" y="1295379"/>
                <a:ext cx="903731" cy="525863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CN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UI</a:t>
                </a:r>
                <a:r>
                  <a:rPr lang="zh-CN" altLang="en-US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层</a:t>
                </a:r>
              </a:p>
            </p:txBody>
          </p:sp>
          <p:sp>
            <p:nvSpPr>
              <p:cNvPr id="196" name="Rounded Rectangle 17"/>
              <p:cNvSpPr/>
              <p:nvPr/>
            </p:nvSpPr>
            <p:spPr bwMode="auto">
              <a:xfrm>
                <a:off x="5461161" y="2533034"/>
                <a:ext cx="903731" cy="525863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CN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BFF</a:t>
                </a:r>
                <a:r>
                  <a:rPr lang="zh-CN" altLang="en-US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层</a:t>
                </a:r>
              </a:p>
            </p:txBody>
          </p:sp>
          <p:sp>
            <p:nvSpPr>
              <p:cNvPr id="198" name="Rounded Rectangle 17"/>
              <p:cNvSpPr/>
              <p:nvPr/>
            </p:nvSpPr>
            <p:spPr bwMode="auto">
              <a:xfrm>
                <a:off x="6415527" y="1286775"/>
                <a:ext cx="5345720" cy="534877"/>
              </a:xfrm>
              <a:prstGeom prst="roundRect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99" name="Rounded Rectangle 17"/>
              <p:cNvSpPr/>
              <p:nvPr/>
            </p:nvSpPr>
            <p:spPr bwMode="auto">
              <a:xfrm>
                <a:off x="6415527" y="2528527"/>
                <a:ext cx="5345720" cy="534877"/>
              </a:xfrm>
              <a:prstGeom prst="roundRect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17" name="Rounded Rectangle 13"/>
              <p:cNvSpPr/>
              <p:nvPr/>
            </p:nvSpPr>
            <p:spPr bwMode="auto">
              <a:xfrm>
                <a:off x="6507858" y="1329268"/>
                <a:ext cx="799365" cy="21402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表单</a:t>
                </a:r>
              </a:p>
            </p:txBody>
          </p:sp>
          <p:sp>
            <p:nvSpPr>
              <p:cNvPr id="218" name="Rounded Rectangle 13"/>
              <p:cNvSpPr/>
              <p:nvPr/>
            </p:nvSpPr>
            <p:spPr bwMode="auto">
              <a:xfrm>
                <a:off x="8527671" y="1331998"/>
                <a:ext cx="799365" cy="21402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CN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UI</a:t>
                </a:r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资源</a:t>
                </a:r>
              </a:p>
            </p:txBody>
          </p:sp>
          <p:sp>
            <p:nvSpPr>
              <p:cNvPr id="219" name="Rounded Rectangle 13"/>
              <p:cNvSpPr/>
              <p:nvPr/>
            </p:nvSpPr>
            <p:spPr bwMode="auto">
              <a:xfrm>
                <a:off x="7521908" y="1585564"/>
                <a:ext cx="800623" cy="21402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表单构件</a:t>
                </a:r>
              </a:p>
            </p:txBody>
          </p:sp>
          <p:sp>
            <p:nvSpPr>
              <p:cNvPr id="220" name="Rounded Rectangle 13"/>
              <p:cNvSpPr/>
              <p:nvPr/>
            </p:nvSpPr>
            <p:spPr bwMode="auto">
              <a:xfrm>
                <a:off x="10715615" y="1329263"/>
                <a:ext cx="799365" cy="21402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智能帮助</a:t>
                </a:r>
              </a:p>
            </p:txBody>
          </p:sp>
          <p:sp>
            <p:nvSpPr>
              <p:cNvPr id="221" name="Rounded Rectangle 13"/>
              <p:cNvSpPr/>
              <p:nvPr/>
            </p:nvSpPr>
            <p:spPr bwMode="auto">
              <a:xfrm>
                <a:off x="7517136" y="1329263"/>
                <a:ext cx="800622" cy="21402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CN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UI</a:t>
                </a:r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组件</a:t>
                </a:r>
              </a:p>
            </p:txBody>
          </p:sp>
          <p:sp>
            <p:nvSpPr>
              <p:cNvPr id="222" name="Rounded Rectangle 13"/>
              <p:cNvSpPr/>
              <p:nvPr/>
            </p:nvSpPr>
            <p:spPr bwMode="auto">
              <a:xfrm>
                <a:off x="9536949" y="1329263"/>
                <a:ext cx="968752" cy="21402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界面状态机</a:t>
                </a:r>
              </a:p>
            </p:txBody>
          </p:sp>
          <p:sp>
            <p:nvSpPr>
              <p:cNvPr id="223" name="Rounded Rectangle 13"/>
              <p:cNvSpPr/>
              <p:nvPr/>
            </p:nvSpPr>
            <p:spPr bwMode="auto">
              <a:xfrm>
                <a:off x="6507858" y="1585565"/>
                <a:ext cx="799365" cy="21402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页面流</a:t>
                </a:r>
              </a:p>
            </p:txBody>
          </p:sp>
          <p:sp>
            <p:nvSpPr>
              <p:cNvPr id="231" name="Rounded Rectangle 13"/>
              <p:cNvSpPr/>
              <p:nvPr/>
            </p:nvSpPr>
            <p:spPr bwMode="auto">
              <a:xfrm>
                <a:off x="6507858" y="2584157"/>
                <a:ext cx="800621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视图对象</a:t>
                </a:r>
              </a:p>
            </p:txBody>
          </p:sp>
          <p:sp>
            <p:nvSpPr>
              <p:cNvPr id="232" name="Rounded Rectangle 13"/>
              <p:cNvSpPr/>
              <p:nvPr/>
            </p:nvSpPr>
            <p:spPr bwMode="auto">
              <a:xfrm>
                <a:off x="8606198" y="2566187"/>
                <a:ext cx="800621" cy="21644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视图构件</a:t>
                </a:r>
              </a:p>
            </p:txBody>
          </p:sp>
          <p:sp>
            <p:nvSpPr>
              <p:cNvPr id="233" name="Rounded Rectangle 13"/>
              <p:cNvSpPr/>
              <p:nvPr/>
            </p:nvSpPr>
            <p:spPr bwMode="auto">
              <a:xfrm>
                <a:off x="6507858" y="2824107"/>
                <a:ext cx="800621" cy="21644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数据映射</a:t>
                </a:r>
              </a:p>
            </p:txBody>
          </p:sp>
          <p:sp>
            <p:nvSpPr>
              <p:cNvPr id="235" name="Rounded Rectangle 13"/>
              <p:cNvSpPr/>
              <p:nvPr/>
            </p:nvSpPr>
            <p:spPr bwMode="auto">
              <a:xfrm>
                <a:off x="9655368" y="2566187"/>
                <a:ext cx="800621" cy="21644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打印</a:t>
                </a:r>
              </a:p>
            </p:txBody>
          </p:sp>
          <p:sp>
            <p:nvSpPr>
              <p:cNvPr id="236" name="Rounded Rectangle 13"/>
              <p:cNvSpPr/>
              <p:nvPr/>
            </p:nvSpPr>
            <p:spPr bwMode="auto">
              <a:xfrm>
                <a:off x="10704536" y="2566187"/>
                <a:ext cx="800621" cy="21644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查询格式</a:t>
                </a:r>
              </a:p>
            </p:txBody>
          </p:sp>
          <p:sp>
            <p:nvSpPr>
              <p:cNvPr id="239" name="Rounded Rectangle 13"/>
              <p:cNvSpPr/>
              <p:nvPr/>
            </p:nvSpPr>
            <p:spPr bwMode="auto">
              <a:xfrm>
                <a:off x="7557028" y="2568397"/>
                <a:ext cx="800621" cy="21402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导入导出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4930853" y="1913752"/>
            <a:ext cx="6830394" cy="3200022"/>
            <a:chOff x="4930853" y="1913752"/>
            <a:chExt cx="6830394" cy="3200022"/>
          </a:xfrm>
        </p:grpSpPr>
        <p:sp>
          <p:nvSpPr>
            <p:cNvPr id="125" name="右箭头 124"/>
            <p:cNvSpPr/>
            <p:nvPr/>
          </p:nvSpPr>
          <p:spPr>
            <a:xfrm>
              <a:off x="4930853" y="3781618"/>
              <a:ext cx="416208" cy="484632"/>
            </a:xfrm>
            <a:prstGeom prst="rightArrow">
              <a:avLst/>
            </a:prstGeom>
            <a:solidFill>
              <a:srgbClr val="4266C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461161" y="1913752"/>
              <a:ext cx="6300086" cy="3200022"/>
              <a:chOff x="5461161" y="1913752"/>
              <a:chExt cx="6300086" cy="3200022"/>
            </a:xfrm>
          </p:grpSpPr>
          <p:sp>
            <p:nvSpPr>
              <p:cNvPr id="193" name="Rounded Rectangle 17"/>
              <p:cNvSpPr/>
              <p:nvPr/>
            </p:nvSpPr>
            <p:spPr bwMode="auto">
              <a:xfrm>
                <a:off x="5462360" y="4007346"/>
                <a:ext cx="903731" cy="1106427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领域层</a:t>
                </a:r>
              </a:p>
            </p:txBody>
          </p:sp>
          <p:sp>
            <p:nvSpPr>
              <p:cNvPr id="195" name="Rounded Rectangle 17"/>
              <p:cNvSpPr/>
              <p:nvPr/>
            </p:nvSpPr>
            <p:spPr bwMode="auto">
              <a:xfrm>
                <a:off x="5462360" y="3134831"/>
                <a:ext cx="903731" cy="763070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流程层</a:t>
                </a:r>
              </a:p>
            </p:txBody>
          </p:sp>
          <p:sp>
            <p:nvSpPr>
              <p:cNvPr id="197" name="Rounded Rectangle 17"/>
              <p:cNvSpPr/>
              <p:nvPr/>
            </p:nvSpPr>
            <p:spPr bwMode="auto">
              <a:xfrm>
                <a:off x="5461161" y="1914162"/>
                <a:ext cx="903731" cy="525863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altLang="zh-CN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API</a:t>
                </a:r>
                <a:r>
                  <a:rPr lang="zh-CN" altLang="en-US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层</a:t>
                </a:r>
              </a:p>
            </p:txBody>
          </p:sp>
          <p:sp>
            <p:nvSpPr>
              <p:cNvPr id="200" name="Rounded Rectangle 17"/>
              <p:cNvSpPr/>
              <p:nvPr/>
            </p:nvSpPr>
            <p:spPr bwMode="auto">
              <a:xfrm>
                <a:off x="6415527" y="1913752"/>
                <a:ext cx="5345720" cy="534877"/>
              </a:xfrm>
              <a:prstGeom prst="roundRect">
                <a:avLst>
                  <a:gd name="adj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01" name="Rounded Rectangle 17"/>
              <p:cNvSpPr/>
              <p:nvPr/>
            </p:nvSpPr>
            <p:spPr bwMode="auto">
              <a:xfrm>
                <a:off x="6415527" y="3138571"/>
                <a:ext cx="5345720" cy="759685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0086E9">
                      <a:alpha val="66000"/>
                    </a:srgbClr>
                  </a:gs>
                  <a:gs pos="100000">
                    <a:srgbClr val="02005B">
                      <a:lumMod val="24000"/>
                      <a:alpha val="56000"/>
                      <a:lumOff val="76000"/>
                    </a:srgbClr>
                  </a:gs>
                </a:gsLst>
                <a:lin ang="336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spcCol="0" rtlCol="0" fromWordArt="0" anchor="t" anchorCtr="0" forceAA="0" compatLnSpc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02" name="Rounded Rectangle 17"/>
              <p:cNvSpPr/>
              <p:nvPr/>
            </p:nvSpPr>
            <p:spPr bwMode="auto">
              <a:xfrm>
                <a:off x="6415527" y="4002838"/>
                <a:ext cx="5345720" cy="1110936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0086E9">
                      <a:alpha val="66000"/>
                    </a:srgbClr>
                  </a:gs>
                  <a:gs pos="100000">
                    <a:srgbClr val="02005B">
                      <a:lumMod val="24000"/>
                      <a:alpha val="56000"/>
                      <a:lumOff val="76000"/>
                    </a:srgbClr>
                  </a:gs>
                </a:gsLst>
                <a:lin ang="336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vert="horz" wrap="square" lIns="91440" tIns="45720" rIns="91440" bIns="45720" numCol="1" spcCol="0" rtlCol="0" fromWordArt="0" anchor="t" anchorCtr="0" forceAA="0" compatLnSpc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zh-CN" altLang="en-US" sz="20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40" name="Rounded Rectangle 13"/>
              <p:cNvSpPr/>
              <p:nvPr/>
            </p:nvSpPr>
            <p:spPr bwMode="auto">
              <a:xfrm>
                <a:off x="6507858" y="2078710"/>
                <a:ext cx="800621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内部</a:t>
                </a:r>
                <a:r>
                  <a:rPr lang="en-US" altLang="zh-CN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API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41" name="Rounded Rectangle 13"/>
              <p:cNvSpPr/>
              <p:nvPr/>
            </p:nvSpPr>
            <p:spPr bwMode="auto">
              <a:xfrm>
                <a:off x="7557027" y="2060740"/>
                <a:ext cx="800621" cy="21644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外部</a:t>
                </a:r>
                <a:r>
                  <a:rPr lang="en-US" altLang="zh-CN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API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42" name="Rounded Rectangle 13"/>
              <p:cNvSpPr/>
              <p:nvPr/>
            </p:nvSpPr>
            <p:spPr bwMode="auto">
              <a:xfrm>
                <a:off x="9655365" y="2062950"/>
                <a:ext cx="800621" cy="21402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事件订阅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43" name="Rounded Rectangle 13"/>
              <p:cNvSpPr/>
              <p:nvPr/>
            </p:nvSpPr>
            <p:spPr bwMode="auto">
              <a:xfrm>
                <a:off x="8606196" y="2078710"/>
                <a:ext cx="800621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事件发布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44" name="Rounded Rectangle 13"/>
              <p:cNvSpPr/>
              <p:nvPr/>
            </p:nvSpPr>
            <p:spPr bwMode="auto">
              <a:xfrm>
                <a:off x="10704536" y="2078710"/>
                <a:ext cx="800621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事件构件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45" name="Rounded Rectangle 13"/>
              <p:cNvSpPr/>
              <p:nvPr/>
            </p:nvSpPr>
            <p:spPr bwMode="auto">
              <a:xfrm>
                <a:off x="6508287" y="3300959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业务流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46" name="Rounded Rectangle 13"/>
              <p:cNvSpPr/>
              <p:nvPr/>
            </p:nvSpPr>
            <p:spPr bwMode="auto">
              <a:xfrm>
                <a:off x="7570417" y="3300959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工作流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47" name="Rounded Rectangle 13"/>
              <p:cNvSpPr/>
              <p:nvPr/>
            </p:nvSpPr>
            <p:spPr bwMode="auto">
              <a:xfrm>
                <a:off x="8632547" y="3300959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审批流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48" name="Rounded Rectangle 13"/>
              <p:cNvSpPr/>
              <p:nvPr/>
            </p:nvSpPr>
            <p:spPr bwMode="auto">
              <a:xfrm>
                <a:off x="9694677" y="3300959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业务活动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49" name="Rounded Rectangle 13"/>
              <p:cNvSpPr/>
              <p:nvPr/>
            </p:nvSpPr>
            <p:spPr bwMode="auto">
              <a:xfrm>
                <a:off x="7564569" y="3568155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任务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50" name="Rounded Rectangle 13"/>
              <p:cNvSpPr/>
              <p:nvPr/>
            </p:nvSpPr>
            <p:spPr bwMode="auto">
              <a:xfrm>
                <a:off x="10756808" y="3300959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流程构件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51" name="Rounded Rectangle 13"/>
              <p:cNvSpPr/>
              <p:nvPr/>
            </p:nvSpPr>
            <p:spPr bwMode="auto">
              <a:xfrm>
                <a:off x="6508287" y="3573596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集成场景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52" name="Rounded Rectangle 13"/>
              <p:cNvSpPr/>
              <p:nvPr/>
            </p:nvSpPr>
            <p:spPr bwMode="auto">
              <a:xfrm>
                <a:off x="6509074" y="4184904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业务实体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53" name="Rounded Rectangle 13"/>
              <p:cNvSpPr/>
              <p:nvPr/>
            </p:nvSpPr>
            <p:spPr bwMode="auto">
              <a:xfrm>
                <a:off x="7472367" y="4524192"/>
                <a:ext cx="1160180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领域服务构件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54" name="Rounded Rectangle 13"/>
              <p:cNvSpPr/>
              <p:nvPr/>
            </p:nvSpPr>
            <p:spPr bwMode="auto">
              <a:xfrm>
                <a:off x="8840028" y="4524192"/>
                <a:ext cx="119837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联动计算构件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55" name="Rounded Rectangle 13"/>
              <p:cNvSpPr/>
              <p:nvPr/>
            </p:nvSpPr>
            <p:spPr bwMode="auto">
              <a:xfrm>
                <a:off x="8464758" y="4840855"/>
                <a:ext cx="958196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业务状态机</a:t>
                </a:r>
              </a:p>
            </p:txBody>
          </p:sp>
          <p:sp>
            <p:nvSpPr>
              <p:cNvPr id="256" name="Rounded Rectangle 13"/>
              <p:cNvSpPr/>
              <p:nvPr/>
            </p:nvSpPr>
            <p:spPr bwMode="auto">
              <a:xfrm>
                <a:off x="10329669" y="4524192"/>
                <a:ext cx="1180880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联动计算构件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57" name="Rounded Rectangle 13"/>
              <p:cNvSpPr/>
              <p:nvPr/>
            </p:nvSpPr>
            <p:spPr bwMode="auto">
              <a:xfrm>
                <a:off x="7472367" y="4840855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校验构件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58" name="Rounded Rectangle 13"/>
              <p:cNvSpPr/>
              <p:nvPr/>
            </p:nvSpPr>
            <p:spPr bwMode="auto">
              <a:xfrm>
                <a:off x="7472367" y="4191933"/>
                <a:ext cx="1148304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统一数据类型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59" name="Rounded Rectangle 13"/>
              <p:cNvSpPr/>
              <p:nvPr/>
            </p:nvSpPr>
            <p:spPr bwMode="auto">
              <a:xfrm>
                <a:off x="8836871" y="4184904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业务规则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60" name="Rounded Rectangle 13"/>
              <p:cNvSpPr/>
              <p:nvPr/>
            </p:nvSpPr>
            <p:spPr bwMode="auto">
              <a:xfrm>
                <a:off x="9704608" y="4840855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查询对象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61" name="Rounded Rectangle 13"/>
              <p:cNvSpPr/>
              <p:nvPr/>
            </p:nvSpPr>
            <p:spPr bwMode="auto">
              <a:xfrm>
                <a:off x="6508287" y="4840855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业务对象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62" name="Rounded Rectangle 13"/>
              <p:cNvSpPr/>
              <p:nvPr/>
            </p:nvSpPr>
            <p:spPr bwMode="auto">
              <a:xfrm>
                <a:off x="9800164" y="4184904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程序资源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64" name="Rounded Rectangle 13"/>
              <p:cNvSpPr/>
              <p:nvPr/>
            </p:nvSpPr>
            <p:spPr bwMode="auto">
              <a:xfrm>
                <a:off x="10756808" y="4840855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权限对象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65" name="Rounded Rectangle 13"/>
              <p:cNvSpPr/>
              <p:nvPr/>
            </p:nvSpPr>
            <p:spPr bwMode="auto">
              <a:xfrm>
                <a:off x="10763456" y="4184904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业务操作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67" name="Rounded Rectangle 13"/>
              <p:cNvSpPr/>
              <p:nvPr/>
            </p:nvSpPr>
            <p:spPr bwMode="auto">
              <a:xfrm>
                <a:off x="6508287" y="4524192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编码规则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930853" y="5236610"/>
            <a:ext cx="6830394" cy="1029679"/>
            <a:chOff x="4930853" y="5236610"/>
            <a:chExt cx="6830394" cy="1029679"/>
          </a:xfrm>
        </p:grpSpPr>
        <p:sp>
          <p:nvSpPr>
            <p:cNvPr id="126" name="右箭头 125"/>
            <p:cNvSpPr/>
            <p:nvPr/>
          </p:nvSpPr>
          <p:spPr>
            <a:xfrm>
              <a:off x="4930853" y="5489030"/>
              <a:ext cx="416208" cy="484632"/>
            </a:xfrm>
            <a:prstGeom prst="rightArrow">
              <a:avLst/>
            </a:prstGeom>
            <a:solidFill>
              <a:srgbClr val="4266C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462360" y="5236610"/>
              <a:ext cx="6298887" cy="1029679"/>
              <a:chOff x="5462360" y="5236610"/>
              <a:chExt cx="6298887" cy="1029679"/>
            </a:xfrm>
          </p:grpSpPr>
          <p:sp>
            <p:nvSpPr>
              <p:cNvPr id="192" name="Rounded Rectangle 17"/>
              <p:cNvSpPr/>
              <p:nvPr/>
            </p:nvSpPr>
            <p:spPr bwMode="auto">
              <a:xfrm>
                <a:off x="5462360" y="5237787"/>
                <a:ext cx="903731" cy="1028502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kern="0" dirty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持久化层</a:t>
                </a:r>
              </a:p>
            </p:txBody>
          </p:sp>
          <p:sp>
            <p:nvSpPr>
              <p:cNvPr id="203" name="Rounded Rectangle 17"/>
              <p:cNvSpPr/>
              <p:nvPr/>
            </p:nvSpPr>
            <p:spPr bwMode="auto">
              <a:xfrm>
                <a:off x="6415527" y="5236610"/>
                <a:ext cx="5345720" cy="1029678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52000">
                    <a:srgbClr val="00B0F0">
                      <a:lumMod val="98000"/>
                      <a:alpha val="29000"/>
                    </a:srgbClr>
                  </a:gs>
                  <a:gs pos="100000">
                    <a:srgbClr val="00B0F0">
                      <a:alpha val="24000"/>
                      <a:lumMod val="93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gradFill>
                  <a:gsLst>
                    <a:gs pos="5000">
                      <a:srgbClr val="00B0F0">
                        <a:alpha val="23000"/>
                      </a:srgbClr>
                    </a:gs>
                    <a:gs pos="63000">
                      <a:srgbClr val="00B0F0">
                        <a:alpha val="16000"/>
                      </a:srgbClr>
                    </a:gs>
                    <a:gs pos="37000">
                      <a:srgbClr val="00B0F0">
                        <a:alpha val="52000"/>
                      </a:srgbClr>
                    </a:gs>
                    <a:gs pos="100000">
                      <a:srgbClr val="00B0F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ln>
            </p:spPr>
            <p:txBody>
              <a:bodyPr wrap="square" lIns="91440" tIns="45720" rIns="91440" bIns="45720" anchor="ctr" anchorCtr="0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zh-CN" altLang="en-US" sz="160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68" name="Rounded Rectangle 13"/>
              <p:cNvSpPr/>
              <p:nvPr/>
            </p:nvSpPr>
            <p:spPr bwMode="auto">
              <a:xfrm>
                <a:off x="6533993" y="5653065"/>
                <a:ext cx="747093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通用实体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69" name="Rounded Rectangle 13"/>
              <p:cNvSpPr/>
              <p:nvPr/>
            </p:nvSpPr>
            <p:spPr bwMode="auto">
              <a:xfrm>
                <a:off x="7473325" y="5653065"/>
                <a:ext cx="1093818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通用数据类型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70" name="Rounded Rectangle 13"/>
              <p:cNvSpPr/>
              <p:nvPr/>
            </p:nvSpPr>
            <p:spPr bwMode="auto">
              <a:xfrm>
                <a:off x="8805784" y="5653065"/>
                <a:ext cx="994380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数据库对象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  <p:sp>
            <p:nvSpPr>
              <p:cNvPr id="271" name="Rounded Rectangle 13"/>
              <p:cNvSpPr/>
              <p:nvPr/>
            </p:nvSpPr>
            <p:spPr bwMode="auto">
              <a:xfrm>
                <a:off x="10058558" y="5653065"/>
                <a:ext cx="1455872" cy="1967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  <a:alpha val="15000"/>
                </a:schemeClr>
              </a:solidFill>
              <a:ln>
                <a:solidFill>
                  <a:schemeClr val="bg1">
                    <a:alpha val="20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1400" kern="0" dirty="0" smtClean="0">
                    <a:solidFill>
                      <a:schemeClr val="bg1"/>
                    </a:solidFill>
                    <a:latin typeface="微软雅黑" panose="020B0502040204020203" pitchFamily="34" charset="-122"/>
                    <a:ea typeface="微软雅黑" panose="020B0502040204020203" pitchFamily="34" charset="-122"/>
                  </a:rPr>
                  <a:t>非结构化存储对象</a:t>
                </a:r>
                <a:endParaRPr lang="zh-CN" altLang="en-US" sz="1400" kern="0" dirty="0">
                  <a:solidFill>
                    <a:schemeClr val="bg1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endParaRPr>
              </a:p>
            </p:txBody>
          </p:sp>
        </p:grpSp>
      </p:grpSp>
      <p:sp>
        <p:nvSpPr>
          <p:cNvPr id="272" name="标题 1"/>
          <p:cNvSpPr txBox="1"/>
          <p:nvPr/>
        </p:nvSpPr>
        <p:spPr bwMode="auto">
          <a:xfrm>
            <a:off x="427766" y="135898"/>
            <a:ext cx="9788081" cy="5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995" b="1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00"/>
                </a:solidFill>
                <a:latin typeface="黑体" panose="02010600030101010101" charset="-122"/>
                <a:ea typeface="黑体" panose="02010600030101010101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FFF00"/>
                </a:solidFill>
                <a:latin typeface="MyriadRegular" pitchFamily="2" charset="0"/>
                <a:ea typeface="黑体" panose="02010600030101010101" charset="-122"/>
              </a:defRPr>
            </a:lvl9pPr>
          </a:lstStyle>
          <a:p>
            <a:pPr lvl="0" eaLnBrk="1" hangingPunct="1"/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UBML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创新点</a:t>
            </a:r>
            <a:r>
              <a:rPr lang="en-US" altLang="zh-CN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1</a:t>
            </a:r>
            <a:r>
              <a:rPr lang="zh-CN" altLang="en-US" sz="2800" dirty="0" smtClean="0">
                <a:solidFill>
                  <a:schemeClr val="accent4"/>
                </a:solidFill>
                <a:sym typeface="等线" panose="02010600030101010101" pitchFamily="2" charset="-122"/>
              </a:rPr>
              <a:t>：全栈模型刻画能力</a:t>
            </a:r>
            <a:endParaRPr lang="zh-CN" altLang="en-US" sz="2800" dirty="0">
              <a:solidFill>
                <a:schemeClr val="accent4"/>
              </a:solidFill>
              <a:sym typeface="等线" panose="02010600030101010101" pitchFamily="2" charset="-122"/>
            </a:endParaRPr>
          </a:p>
        </p:txBody>
      </p:sp>
      <p:sp>
        <p:nvSpPr>
          <p:cNvPr id="273" name="矩形 272"/>
          <p:cNvSpPr/>
          <p:nvPr/>
        </p:nvSpPr>
        <p:spPr>
          <a:xfrm>
            <a:off x="5737535" y="828757"/>
            <a:ext cx="5790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UBML</a:t>
            </a:r>
            <a:r>
              <a:rPr lang="zh-CN" altLang="en-US" b="1" dirty="0" smtClean="0">
                <a:solidFill>
                  <a:schemeClr val="bg1"/>
                </a:solidFill>
              </a:rPr>
              <a:t>可支撑微服务架构的</a:t>
            </a:r>
            <a:r>
              <a:rPr lang="en-US" altLang="zh-CN" b="1" dirty="0" smtClean="0">
                <a:solidFill>
                  <a:schemeClr val="bg1"/>
                </a:solidFill>
              </a:rPr>
              <a:t>UBML</a:t>
            </a:r>
            <a:r>
              <a:rPr lang="zh-CN" altLang="en-US" b="1" dirty="0">
                <a:solidFill>
                  <a:schemeClr val="bg1"/>
                </a:solidFill>
              </a:rPr>
              <a:t>全</a:t>
            </a:r>
            <a:r>
              <a:rPr lang="zh-CN" altLang="en-US" b="1" dirty="0" smtClean="0">
                <a:solidFill>
                  <a:schemeClr val="bg1"/>
                </a:solidFill>
              </a:rPr>
              <a:t>栈模型（</a:t>
            </a:r>
            <a:r>
              <a:rPr lang="en-US" altLang="zh-CN" b="1" dirty="0" smtClean="0">
                <a:solidFill>
                  <a:schemeClr val="bg1"/>
                </a:solidFill>
              </a:rPr>
              <a:t>40+</a:t>
            </a:r>
            <a:r>
              <a:rPr lang="zh-CN" altLang="en-US" b="1" dirty="0" smtClean="0">
                <a:solidFill>
                  <a:schemeClr val="bg1"/>
                </a:solidFill>
              </a:rPr>
              <a:t>）体系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4" name="矩形 273"/>
          <p:cNvSpPr/>
          <p:nvPr/>
        </p:nvSpPr>
        <p:spPr>
          <a:xfrm>
            <a:off x="1049491" y="832989"/>
            <a:ext cx="3506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传统应用架构分层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304309" y="1198089"/>
            <a:ext cx="6476083" cy="5072445"/>
            <a:chOff x="5304309" y="1198089"/>
            <a:chExt cx="6476083" cy="5072445"/>
          </a:xfrm>
        </p:grpSpPr>
        <p:sp>
          <p:nvSpPr>
            <p:cNvPr id="275" name="矩形 274"/>
            <p:cNvSpPr/>
            <p:nvPr/>
          </p:nvSpPr>
          <p:spPr bwMode="auto">
            <a:xfrm>
              <a:off x="5304309" y="1198089"/>
              <a:ext cx="6476083" cy="5072445"/>
            </a:xfrm>
            <a:prstGeom prst="rect">
              <a:avLst/>
            </a:prstGeom>
            <a:solidFill>
              <a:schemeClr val="accent1">
                <a:lumMod val="90000"/>
                <a:alpha val="67000"/>
              </a:schemeClr>
            </a:solidFill>
            <a:ln w="571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0062AC"/>
                </a:solidFill>
                <a:effectLst/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  <p:sp>
          <p:nvSpPr>
            <p:cNvPr id="276" name="文本框 275"/>
            <p:cNvSpPr txBox="1"/>
            <p:nvPr/>
          </p:nvSpPr>
          <p:spPr>
            <a:xfrm>
              <a:off x="6903692" y="2241425"/>
              <a:ext cx="403661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UBML</a:t>
              </a:r>
              <a:r>
                <a:rPr lang="zh-CN" altLang="en-US" sz="32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模型种类数量涵盖</a:t>
              </a:r>
              <a:r>
                <a:rPr lang="en-US" altLang="zh-CN" sz="32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ERP</a:t>
              </a:r>
              <a:r>
                <a:rPr lang="zh-CN" altLang="en-US" sz="32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开发中涉及的</a:t>
              </a:r>
              <a:r>
                <a:rPr lang="en-US" altLang="zh-CN" sz="32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UI</a:t>
              </a:r>
              <a:r>
                <a:rPr lang="zh-CN" altLang="en-US" sz="32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、</a:t>
              </a:r>
              <a:r>
                <a:rPr lang="en-US" altLang="zh-CN" sz="32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API</a:t>
              </a:r>
              <a:r>
                <a:rPr lang="zh-CN" altLang="en-US" sz="32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、</a:t>
              </a:r>
              <a:r>
                <a:rPr lang="en-US" altLang="zh-CN" sz="32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BFF</a:t>
              </a:r>
              <a:r>
                <a:rPr lang="zh-CN" altLang="en-US" sz="3200" dirty="0" smtClean="0">
                  <a:solidFill>
                    <a:srgbClr val="FFFF00"/>
                  </a:solidFill>
                  <a:latin typeface="微软雅黑" panose="020B0502040204020203" pitchFamily="34" charset="-122"/>
                  <a:ea typeface="微软雅黑" panose="020B0502040204020203" pitchFamily="34" charset="-122"/>
                </a:rPr>
                <a:t>、业务流程、领域服务、持久化等全层级</a:t>
              </a:r>
              <a:endParaRPr lang="zh-CN" altLang="en-US" sz="3200" dirty="0">
                <a:solidFill>
                  <a:srgbClr val="FFFF00"/>
                </a:solidFill>
                <a:latin typeface="微软雅黑" panose="020B0502040204020203" pitchFamily="34" charset="-122"/>
                <a:ea typeface="微软雅黑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79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27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96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3869</Words>
  <Application>Microsoft Office PowerPoint</Application>
  <PresentationFormat>宽屏</PresentationFormat>
  <Paragraphs>554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맑은 고딕</vt:lpstr>
      <vt:lpstr>MS UI Gothic</vt:lpstr>
      <vt:lpstr>Myriad Arabic</vt:lpstr>
      <vt:lpstr>等线</vt:lpstr>
      <vt:lpstr>等线 Light</vt:lpstr>
      <vt:lpstr>方正兰亭黑简体</vt:lpstr>
      <vt:lpstr>方正兰亭细黑_GBK</vt:lpstr>
      <vt:lpstr>黑体</vt:lpstr>
      <vt:lpstr>宋体</vt:lpstr>
      <vt:lpstr>微软雅黑</vt:lpstr>
      <vt:lpstr>Arial</vt:lpstr>
      <vt:lpstr>Arial Rounded MT Bold</vt:lpstr>
      <vt:lpstr>Calibri</vt:lpstr>
      <vt:lpstr>Gadugi</vt:lpstr>
      <vt:lpstr>Tahoma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Zhibei Hao(郝志北)</dc:creator>
  <cp:lastModifiedBy>Zhibei Hao(郝志北)</cp:lastModifiedBy>
  <cp:revision>99</cp:revision>
  <dcterms:created xsi:type="dcterms:W3CDTF">2017-02-11T02:59:59Z</dcterms:created>
  <dcterms:modified xsi:type="dcterms:W3CDTF">2021-01-30T03:26:05Z</dcterms:modified>
</cp:coreProperties>
</file>